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sldIdLst>
    <p:sldId id="257" r:id="rId2"/>
    <p:sldId id="292" r:id="rId3"/>
    <p:sldId id="304" r:id="rId4"/>
    <p:sldId id="321" r:id="rId5"/>
    <p:sldId id="306" r:id="rId6"/>
    <p:sldId id="307" r:id="rId7"/>
    <p:sldId id="308" r:id="rId8"/>
    <p:sldId id="309" r:id="rId9"/>
    <p:sldId id="322" r:id="rId10"/>
    <p:sldId id="310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</p:sldIdLst>
  <p:sldSz cx="10160000" cy="5715000"/>
  <p:notesSz cx="6761163" cy="9942513"/>
  <p:defaultTextStyle>
    <a:defPPr>
      <a:defRPr lang="ru-RU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3E6"/>
    <a:srgbClr val="00A94E"/>
    <a:srgbClr val="2C72AF"/>
    <a:srgbClr val="F7D162"/>
    <a:srgbClr val="F70000"/>
    <a:srgbClr val="EBE11D"/>
    <a:srgbClr val="AE3312"/>
    <a:srgbClr val="8BC167"/>
    <a:srgbClr val="A36FB1"/>
    <a:srgbClr val="61B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144" y="360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Финансирование проекта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ru-RU" dirty="0">
                <a:solidFill>
                  <a:schemeClr val="tx1"/>
                </a:solidFill>
              </a:rPr>
              <a:t>«Уральская инженерная школа», млн. рублей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ru-RU" dirty="0">
                <a:solidFill>
                  <a:schemeClr val="tx1"/>
                </a:solidFill>
              </a:rPr>
              <a:t>(по Министерству общего и профессионального образования Свердловской области)</a:t>
            </a:r>
          </a:p>
        </c:rich>
      </c:tx>
      <c:layout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областной бюджет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75000"/>
                    <a:shade val="30000"/>
                    <a:satMod val="11500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183.9</c:v>
                </c:pt>
                <c:pt idx="1">
                  <c:v>572</c:v>
                </c:pt>
                <c:pt idx="2">
                  <c:v>445</c:v>
                </c:pt>
                <c:pt idx="3">
                  <c:v>192.4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308.2</c:v>
                </c:pt>
                <c:pt idx="2">
                  <c:v>248.2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1908080"/>
        <c:axId val="261908472"/>
      </c:barChart>
      <c:catAx>
        <c:axId val="261908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1908472"/>
        <c:crosses val="autoZero"/>
        <c:auto val="1"/>
        <c:lblAlgn val="ctr"/>
        <c:lblOffset val="100"/>
        <c:noMultiLvlLbl val="0"/>
      </c:catAx>
      <c:valAx>
        <c:axId val="261908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619080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5F5C4-2FD9-4A7B-94C1-B439C8C82C95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F417EF-27F7-45BD-BD90-B8232872571B}">
      <dgm:prSet phldrT="[Текст]" custT="1"/>
      <dgm:spPr/>
      <dgm:t>
        <a:bodyPr/>
        <a:lstStyle/>
        <a:p>
          <a:endParaRPr lang="ru-RU" sz="4400" dirty="0"/>
        </a:p>
      </dgm:t>
    </dgm:pt>
    <dgm:pt modelId="{777DEF1F-02CE-4653-BA76-A5D7920133A6}" type="parTrans" cxnId="{54D1B97C-ACF4-48BE-B35D-9E675618658B}">
      <dgm:prSet/>
      <dgm:spPr/>
      <dgm:t>
        <a:bodyPr/>
        <a:lstStyle/>
        <a:p>
          <a:endParaRPr lang="ru-RU" sz="8000"/>
        </a:p>
      </dgm:t>
    </dgm:pt>
    <dgm:pt modelId="{E19D01DA-592F-4B81-98F1-5DE1B17E3EFC}" type="sibTrans" cxnId="{54D1B97C-ACF4-48BE-B35D-9E675618658B}">
      <dgm:prSet/>
      <dgm:spPr/>
      <dgm:t>
        <a:bodyPr/>
        <a:lstStyle/>
        <a:p>
          <a:endParaRPr lang="ru-RU" sz="8000"/>
        </a:p>
      </dgm:t>
    </dgm:pt>
    <dgm:pt modelId="{9E2103C1-3430-4897-8CB8-B2012613BEE9}">
      <dgm:prSet phldrT="[Текст]" custT="1"/>
      <dgm:spPr/>
      <dgm:t>
        <a:bodyPr/>
        <a:lstStyle/>
        <a:p>
          <a:r>
            <a:rPr lang="ru-RU" sz="2400" dirty="0" err="1" smtClean="0"/>
            <a:t>Hi</a:t>
          </a:r>
          <a:r>
            <a:rPr lang="ru-RU" sz="2400" dirty="0" smtClean="0"/>
            <a:t> </a:t>
          </a:r>
          <a:r>
            <a:rPr lang="ru-RU" sz="2400" dirty="0" err="1" smtClean="0"/>
            <a:t>tech</a:t>
          </a:r>
          <a:r>
            <a:rPr lang="ru-RU" sz="2400" dirty="0" smtClean="0"/>
            <a:t> цех</a:t>
          </a:r>
          <a:endParaRPr lang="ru-RU" sz="2400" dirty="0"/>
        </a:p>
      </dgm:t>
    </dgm:pt>
    <dgm:pt modelId="{031CD220-D45E-4171-ACDF-61F8F7471126}" type="parTrans" cxnId="{C4EC9801-B39A-4917-9A01-AAEDE21FD794}">
      <dgm:prSet/>
      <dgm:spPr/>
      <dgm:t>
        <a:bodyPr/>
        <a:lstStyle/>
        <a:p>
          <a:endParaRPr lang="ru-RU" sz="8000"/>
        </a:p>
      </dgm:t>
    </dgm:pt>
    <dgm:pt modelId="{9B7347CD-E074-4835-8149-5EC82AD01791}" type="sibTrans" cxnId="{C4EC9801-B39A-4917-9A01-AAEDE21FD794}">
      <dgm:prSet/>
      <dgm:spPr/>
      <dgm:t>
        <a:bodyPr/>
        <a:lstStyle/>
        <a:p>
          <a:endParaRPr lang="ru-RU" sz="8000"/>
        </a:p>
      </dgm:t>
    </dgm:pt>
    <dgm:pt modelId="{D2AFB3ED-E079-4F6C-8FF6-1902CA12831E}">
      <dgm:prSet phldrT="[Текст]" custT="1"/>
      <dgm:spPr/>
      <dgm:t>
        <a:bodyPr/>
        <a:lstStyle/>
        <a:p>
          <a:r>
            <a:rPr lang="ru-RU" sz="2400" dirty="0" err="1" smtClean="0"/>
            <a:t>Промдизайн</a:t>
          </a:r>
          <a:endParaRPr lang="ru-RU" sz="2400" dirty="0"/>
        </a:p>
      </dgm:t>
    </dgm:pt>
    <dgm:pt modelId="{ED64F8F3-7DA9-4B7B-BD74-06912F064A4E}" type="parTrans" cxnId="{7C829987-73B2-408F-932E-BF7D5D889C36}">
      <dgm:prSet/>
      <dgm:spPr/>
      <dgm:t>
        <a:bodyPr/>
        <a:lstStyle/>
        <a:p>
          <a:endParaRPr lang="ru-RU" sz="8000"/>
        </a:p>
      </dgm:t>
    </dgm:pt>
    <dgm:pt modelId="{1134A942-99B2-4E3F-9A79-1DC72CC2E6DE}" type="sibTrans" cxnId="{7C829987-73B2-408F-932E-BF7D5D889C36}">
      <dgm:prSet/>
      <dgm:spPr/>
      <dgm:t>
        <a:bodyPr/>
        <a:lstStyle/>
        <a:p>
          <a:endParaRPr lang="ru-RU" sz="8000"/>
        </a:p>
      </dgm:t>
    </dgm:pt>
    <dgm:pt modelId="{4AAE59FC-41BE-408F-8889-30C7A8EA43EF}">
      <dgm:prSet phldrT="[Текст]" custT="1"/>
      <dgm:spPr/>
      <dgm:t>
        <a:bodyPr/>
        <a:lstStyle/>
        <a:p>
          <a:r>
            <a:rPr lang="ru-RU" sz="2400" dirty="0" err="1" smtClean="0"/>
            <a:t>Робоквантум</a:t>
          </a:r>
          <a:endParaRPr lang="ru-RU" sz="2400" dirty="0"/>
        </a:p>
      </dgm:t>
    </dgm:pt>
    <dgm:pt modelId="{5AB9E361-BF08-44E4-AF97-33029958E0DB}" type="parTrans" cxnId="{5E0C9BDD-3F2B-49F0-A802-0D4F0E411B1E}">
      <dgm:prSet/>
      <dgm:spPr/>
      <dgm:t>
        <a:bodyPr/>
        <a:lstStyle/>
        <a:p>
          <a:endParaRPr lang="ru-RU" sz="8000"/>
        </a:p>
      </dgm:t>
    </dgm:pt>
    <dgm:pt modelId="{1A95F2ED-FE49-4A5D-A40E-DC2BCDF64515}" type="sibTrans" cxnId="{5E0C9BDD-3F2B-49F0-A802-0D4F0E411B1E}">
      <dgm:prSet/>
      <dgm:spPr/>
      <dgm:t>
        <a:bodyPr/>
        <a:lstStyle/>
        <a:p>
          <a:endParaRPr lang="ru-RU" sz="8000"/>
        </a:p>
      </dgm:t>
    </dgm:pt>
    <dgm:pt modelId="{8AA720FB-0D95-492B-8ADF-90002D76D524}">
      <dgm:prSet phldrT="[Текст]" custT="1"/>
      <dgm:spPr/>
      <dgm:t>
        <a:bodyPr/>
        <a:lstStyle/>
        <a:p>
          <a:r>
            <a:rPr lang="ru-RU" sz="2400" dirty="0" smtClean="0"/>
            <a:t>IT-</a:t>
          </a:r>
          <a:r>
            <a:rPr lang="ru-RU" sz="2400" dirty="0" err="1" smtClean="0"/>
            <a:t>квантум</a:t>
          </a:r>
          <a:endParaRPr lang="ru-RU" sz="2400" dirty="0"/>
        </a:p>
      </dgm:t>
    </dgm:pt>
    <dgm:pt modelId="{A6BEF1DC-C70D-4A0D-8ABB-AC836E3ED447}" type="parTrans" cxnId="{1BA542CD-839C-4289-9A95-BF1A3BFDE0D4}">
      <dgm:prSet/>
      <dgm:spPr/>
      <dgm:t>
        <a:bodyPr/>
        <a:lstStyle/>
        <a:p>
          <a:endParaRPr lang="ru-RU" sz="8000"/>
        </a:p>
      </dgm:t>
    </dgm:pt>
    <dgm:pt modelId="{BD22289E-708D-4654-87CB-7B761E1931A3}" type="sibTrans" cxnId="{1BA542CD-839C-4289-9A95-BF1A3BFDE0D4}">
      <dgm:prSet/>
      <dgm:spPr/>
      <dgm:t>
        <a:bodyPr/>
        <a:lstStyle/>
        <a:p>
          <a:endParaRPr lang="ru-RU" sz="8000"/>
        </a:p>
      </dgm:t>
    </dgm:pt>
    <dgm:pt modelId="{94BF683C-074F-4B73-95FC-A46F4E94AAEA}">
      <dgm:prSet phldrT="[Текст]" custT="1"/>
      <dgm:spPr/>
      <dgm:t>
        <a:bodyPr/>
        <a:lstStyle/>
        <a:p>
          <a:r>
            <a:rPr lang="ru-RU" sz="2400" dirty="0" err="1" smtClean="0"/>
            <a:t>Космоквантум</a:t>
          </a:r>
          <a:endParaRPr lang="ru-RU" sz="2400" dirty="0"/>
        </a:p>
      </dgm:t>
    </dgm:pt>
    <dgm:pt modelId="{59D44E69-AD00-4BC9-BD3C-87356FDAA86D}" type="parTrans" cxnId="{51DDE3B6-6BA6-411B-90EB-25D33438213D}">
      <dgm:prSet/>
      <dgm:spPr/>
      <dgm:t>
        <a:bodyPr/>
        <a:lstStyle/>
        <a:p>
          <a:endParaRPr lang="ru-RU" sz="8000"/>
        </a:p>
      </dgm:t>
    </dgm:pt>
    <dgm:pt modelId="{8C108223-3FF7-4DE3-900F-5B823B3D2802}" type="sibTrans" cxnId="{51DDE3B6-6BA6-411B-90EB-25D33438213D}">
      <dgm:prSet/>
      <dgm:spPr/>
      <dgm:t>
        <a:bodyPr/>
        <a:lstStyle/>
        <a:p>
          <a:endParaRPr lang="ru-RU" sz="8000"/>
        </a:p>
      </dgm:t>
    </dgm:pt>
    <dgm:pt modelId="{AA678231-A661-445B-B0E4-22BA1BDD980C}">
      <dgm:prSet phldrT="[Текст]" custT="1"/>
      <dgm:spPr/>
      <dgm:t>
        <a:bodyPr/>
        <a:lstStyle/>
        <a:p>
          <a:r>
            <a:rPr lang="ru-RU" sz="2400" dirty="0" err="1" smtClean="0"/>
            <a:t>Геоквантум</a:t>
          </a:r>
          <a:endParaRPr lang="ru-RU" sz="2400" dirty="0"/>
        </a:p>
      </dgm:t>
    </dgm:pt>
    <dgm:pt modelId="{E568680A-162B-45A9-A138-937F3D7843EC}" type="parTrans" cxnId="{6A97155C-CA3A-49D2-8A7A-172EF08538A9}">
      <dgm:prSet/>
      <dgm:spPr/>
      <dgm:t>
        <a:bodyPr/>
        <a:lstStyle/>
        <a:p>
          <a:endParaRPr lang="ru-RU" sz="8000"/>
        </a:p>
      </dgm:t>
    </dgm:pt>
    <dgm:pt modelId="{1C434570-9454-4F04-A1D7-09114571601F}" type="sibTrans" cxnId="{6A97155C-CA3A-49D2-8A7A-172EF08538A9}">
      <dgm:prSet/>
      <dgm:spPr/>
      <dgm:t>
        <a:bodyPr/>
        <a:lstStyle/>
        <a:p>
          <a:endParaRPr lang="ru-RU" sz="8000"/>
        </a:p>
      </dgm:t>
    </dgm:pt>
    <dgm:pt modelId="{FE4110BE-EAC3-4D49-A60F-D5D6A53C5010}">
      <dgm:prSet phldrT="[Текст]" custT="1"/>
      <dgm:spPr/>
      <dgm:t>
        <a:bodyPr/>
        <a:lstStyle/>
        <a:p>
          <a:r>
            <a:rPr lang="ru-RU" sz="2400" dirty="0" smtClean="0"/>
            <a:t>VR/AR – </a:t>
          </a:r>
          <a:r>
            <a:rPr lang="ru-RU" sz="2400" dirty="0" err="1" smtClean="0"/>
            <a:t>квантум</a:t>
          </a:r>
          <a:endParaRPr lang="ru-RU" sz="2400" dirty="0"/>
        </a:p>
      </dgm:t>
    </dgm:pt>
    <dgm:pt modelId="{45578F22-0303-42E4-B0CB-C735526DA1EB}" type="parTrans" cxnId="{43B1D8A2-E91E-4B4B-AD6E-CCCE2758584F}">
      <dgm:prSet/>
      <dgm:spPr/>
      <dgm:t>
        <a:bodyPr/>
        <a:lstStyle/>
        <a:p>
          <a:endParaRPr lang="ru-RU" sz="8000"/>
        </a:p>
      </dgm:t>
    </dgm:pt>
    <dgm:pt modelId="{71EBD2EE-DAE6-4FDD-823D-DEE3ECEE2157}" type="sibTrans" cxnId="{43B1D8A2-E91E-4B4B-AD6E-CCCE2758584F}">
      <dgm:prSet/>
      <dgm:spPr/>
      <dgm:t>
        <a:bodyPr/>
        <a:lstStyle/>
        <a:p>
          <a:endParaRPr lang="ru-RU" sz="8000"/>
        </a:p>
      </dgm:t>
    </dgm:pt>
    <dgm:pt modelId="{1A72A7D7-568C-4497-ADDD-F2629B6D533E}" type="pres">
      <dgm:prSet presAssocID="{EA15F5C4-2FD9-4A7B-94C1-B439C8C82C95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92BFF882-56CA-47E7-8AD5-C481B2F07449}" type="pres">
      <dgm:prSet presAssocID="{74F417EF-27F7-45BD-BD90-B8232872571B}" presName="withChildren" presStyleCnt="0"/>
      <dgm:spPr/>
    </dgm:pt>
    <dgm:pt modelId="{AE3C9689-7E6A-457B-93B7-BBA84A44E221}" type="pres">
      <dgm:prSet presAssocID="{74F417EF-27F7-45BD-BD90-B8232872571B}" presName="bigCircle" presStyleLbl="vennNode1" presStyleIdx="0" presStyleCnt="8" custLinFactNeighborX="-5627" custLinFactNeighborY="4227"/>
      <dgm:spPr/>
    </dgm:pt>
    <dgm:pt modelId="{87D55492-3DB1-4BC1-8FFD-46AF022AE49B}" type="pres">
      <dgm:prSet presAssocID="{74F417EF-27F7-45BD-BD90-B8232872571B}" presName="medCircle" presStyleLbl="vennNode1" presStyleIdx="1" presStyleCnt="8"/>
      <dgm:spPr/>
    </dgm:pt>
    <dgm:pt modelId="{26554605-4439-4010-9A7D-AD0FDE865CDD}" type="pres">
      <dgm:prSet presAssocID="{74F417EF-27F7-45BD-BD90-B8232872571B}" presName="txLvl1" presStyleLbl="revTx" presStyleIdx="0" presStyleCnt="8" custScaleX="151917"/>
      <dgm:spPr/>
      <dgm:t>
        <a:bodyPr/>
        <a:lstStyle/>
        <a:p>
          <a:endParaRPr lang="ru-RU"/>
        </a:p>
      </dgm:t>
    </dgm:pt>
    <dgm:pt modelId="{ECD3A14C-8386-4D86-BB08-883D747B58BA}" type="pres">
      <dgm:prSet presAssocID="{74F417EF-27F7-45BD-BD90-B8232872571B}" presName="lin" presStyleCnt="0"/>
      <dgm:spPr/>
    </dgm:pt>
    <dgm:pt modelId="{5454C516-1179-4F54-BB21-BBA8602B5281}" type="pres">
      <dgm:prSet presAssocID="{9E2103C1-3430-4897-8CB8-B2012613BEE9}" presName="txLvl2" presStyleLbl="revTx" presStyleIdx="1" presStyleCnt="8"/>
      <dgm:spPr/>
      <dgm:t>
        <a:bodyPr/>
        <a:lstStyle/>
        <a:p>
          <a:endParaRPr lang="ru-RU"/>
        </a:p>
      </dgm:t>
    </dgm:pt>
    <dgm:pt modelId="{72EC0219-CC4C-4F75-9279-2FB15C1CD31C}" type="pres">
      <dgm:prSet presAssocID="{9B7347CD-E074-4835-8149-5EC82AD01791}" presName="smCircle" presStyleLbl="vennNode1" presStyleIdx="2" presStyleCnt="8"/>
      <dgm:spPr/>
    </dgm:pt>
    <dgm:pt modelId="{F9A9892B-5546-4DE3-8340-E92D50000DC6}" type="pres">
      <dgm:prSet presAssocID="{D2AFB3ED-E079-4F6C-8FF6-1902CA12831E}" presName="txLvl2" presStyleLbl="revTx" presStyleIdx="2" presStyleCnt="8"/>
      <dgm:spPr/>
      <dgm:t>
        <a:bodyPr/>
        <a:lstStyle/>
        <a:p>
          <a:endParaRPr lang="ru-RU"/>
        </a:p>
      </dgm:t>
    </dgm:pt>
    <dgm:pt modelId="{E0E4201F-A4AD-4D2C-BC50-4CDD5C5868F0}" type="pres">
      <dgm:prSet presAssocID="{1134A942-99B2-4E3F-9A79-1DC72CC2E6DE}" presName="smCircle" presStyleLbl="vennNode1" presStyleIdx="3" presStyleCnt="8"/>
      <dgm:spPr/>
    </dgm:pt>
    <dgm:pt modelId="{F54D2F9E-BB71-443A-8257-29307DF45C70}" type="pres">
      <dgm:prSet presAssocID="{4AAE59FC-41BE-408F-8889-30C7A8EA43EF}" presName="txLvl2" presStyleLbl="revTx" presStyleIdx="3" presStyleCnt="8"/>
      <dgm:spPr/>
      <dgm:t>
        <a:bodyPr/>
        <a:lstStyle/>
        <a:p>
          <a:endParaRPr lang="ru-RU"/>
        </a:p>
      </dgm:t>
    </dgm:pt>
    <dgm:pt modelId="{A68CFF44-1717-4A00-AF73-98790B0B8037}" type="pres">
      <dgm:prSet presAssocID="{1A95F2ED-FE49-4A5D-A40E-DC2BCDF64515}" presName="smCircle" presStyleLbl="vennNode1" presStyleIdx="4" presStyleCnt="8"/>
      <dgm:spPr/>
    </dgm:pt>
    <dgm:pt modelId="{1C2AA080-E520-44F5-B2F0-A22E85BDB8EC}" type="pres">
      <dgm:prSet presAssocID="{8AA720FB-0D95-492B-8ADF-90002D76D524}" presName="txLvl2" presStyleLbl="revTx" presStyleIdx="4" presStyleCnt="8"/>
      <dgm:spPr/>
      <dgm:t>
        <a:bodyPr/>
        <a:lstStyle/>
        <a:p>
          <a:endParaRPr lang="ru-RU"/>
        </a:p>
      </dgm:t>
    </dgm:pt>
    <dgm:pt modelId="{40973BC9-1BC4-4F2F-894E-8841AC66FC1B}" type="pres">
      <dgm:prSet presAssocID="{BD22289E-708D-4654-87CB-7B761E1931A3}" presName="smCircle" presStyleLbl="vennNode1" presStyleIdx="5" presStyleCnt="8"/>
      <dgm:spPr/>
    </dgm:pt>
    <dgm:pt modelId="{D1575FDB-ED86-4357-BEA7-ECE0DED0F3EE}" type="pres">
      <dgm:prSet presAssocID="{94BF683C-074F-4B73-95FC-A46F4E94AAEA}" presName="txLvl2" presStyleLbl="revTx" presStyleIdx="5" presStyleCnt="8"/>
      <dgm:spPr/>
      <dgm:t>
        <a:bodyPr/>
        <a:lstStyle/>
        <a:p>
          <a:endParaRPr lang="ru-RU"/>
        </a:p>
      </dgm:t>
    </dgm:pt>
    <dgm:pt modelId="{E6C88242-F1DD-4F83-9FF3-98D899960781}" type="pres">
      <dgm:prSet presAssocID="{8C108223-3FF7-4DE3-900F-5B823B3D2802}" presName="smCircle" presStyleLbl="vennNode1" presStyleIdx="6" presStyleCnt="8"/>
      <dgm:spPr/>
    </dgm:pt>
    <dgm:pt modelId="{210E1094-4C81-489C-916C-402D292C1355}" type="pres">
      <dgm:prSet presAssocID="{AA678231-A661-445B-B0E4-22BA1BDD980C}" presName="txLvl2" presStyleLbl="revTx" presStyleIdx="6" presStyleCnt="8"/>
      <dgm:spPr/>
      <dgm:t>
        <a:bodyPr/>
        <a:lstStyle/>
        <a:p>
          <a:endParaRPr lang="ru-RU"/>
        </a:p>
      </dgm:t>
    </dgm:pt>
    <dgm:pt modelId="{33C40BA1-5CA2-4991-B919-6184E71AC85E}" type="pres">
      <dgm:prSet presAssocID="{1C434570-9454-4F04-A1D7-09114571601F}" presName="smCircle" presStyleLbl="vennNode1" presStyleIdx="7" presStyleCnt="8"/>
      <dgm:spPr/>
    </dgm:pt>
    <dgm:pt modelId="{AE4DD3AB-AD6A-4FC2-B9D8-15FFE62962B2}" type="pres">
      <dgm:prSet presAssocID="{FE4110BE-EAC3-4D49-A60F-D5D6A53C5010}" presName="txLvl2" presStyleLbl="revTx" presStyleIdx="7" presStyleCnt="8"/>
      <dgm:spPr/>
      <dgm:t>
        <a:bodyPr/>
        <a:lstStyle/>
        <a:p>
          <a:endParaRPr lang="ru-RU"/>
        </a:p>
      </dgm:t>
    </dgm:pt>
  </dgm:ptLst>
  <dgm:cxnLst>
    <dgm:cxn modelId="{1BA542CD-839C-4289-9A95-BF1A3BFDE0D4}" srcId="{74F417EF-27F7-45BD-BD90-B8232872571B}" destId="{8AA720FB-0D95-492B-8ADF-90002D76D524}" srcOrd="3" destOrd="0" parTransId="{A6BEF1DC-C70D-4A0D-8ABB-AC836E3ED447}" sibTransId="{BD22289E-708D-4654-87CB-7B761E1931A3}"/>
    <dgm:cxn modelId="{7C829987-73B2-408F-932E-BF7D5D889C36}" srcId="{74F417EF-27F7-45BD-BD90-B8232872571B}" destId="{D2AFB3ED-E079-4F6C-8FF6-1902CA12831E}" srcOrd="1" destOrd="0" parTransId="{ED64F8F3-7DA9-4B7B-BD74-06912F064A4E}" sibTransId="{1134A942-99B2-4E3F-9A79-1DC72CC2E6DE}"/>
    <dgm:cxn modelId="{510918E9-66F3-4B70-9A6D-2825143AC6F9}" type="presOf" srcId="{8AA720FB-0D95-492B-8ADF-90002D76D524}" destId="{1C2AA080-E520-44F5-B2F0-A22E85BDB8EC}" srcOrd="0" destOrd="0" presId="urn:microsoft.com/office/officeart/2008/layout/VerticalCircleList"/>
    <dgm:cxn modelId="{54D1B97C-ACF4-48BE-B35D-9E675618658B}" srcId="{EA15F5C4-2FD9-4A7B-94C1-B439C8C82C95}" destId="{74F417EF-27F7-45BD-BD90-B8232872571B}" srcOrd="0" destOrd="0" parTransId="{777DEF1F-02CE-4653-BA76-A5D7920133A6}" sibTransId="{E19D01DA-592F-4B81-98F1-5DE1B17E3EFC}"/>
    <dgm:cxn modelId="{51DDE3B6-6BA6-411B-90EB-25D33438213D}" srcId="{74F417EF-27F7-45BD-BD90-B8232872571B}" destId="{94BF683C-074F-4B73-95FC-A46F4E94AAEA}" srcOrd="4" destOrd="0" parTransId="{59D44E69-AD00-4BC9-BD3C-87356FDAA86D}" sibTransId="{8C108223-3FF7-4DE3-900F-5B823B3D2802}"/>
    <dgm:cxn modelId="{B4D248ED-3EFA-4E22-BB35-2E5D7A24C948}" type="presOf" srcId="{4AAE59FC-41BE-408F-8889-30C7A8EA43EF}" destId="{F54D2F9E-BB71-443A-8257-29307DF45C70}" srcOrd="0" destOrd="0" presId="urn:microsoft.com/office/officeart/2008/layout/VerticalCircleList"/>
    <dgm:cxn modelId="{BAAEF687-FFB9-42D1-9BAE-8AE3836A4FC4}" type="presOf" srcId="{FE4110BE-EAC3-4D49-A60F-D5D6A53C5010}" destId="{AE4DD3AB-AD6A-4FC2-B9D8-15FFE62962B2}" srcOrd="0" destOrd="0" presId="urn:microsoft.com/office/officeart/2008/layout/VerticalCircleList"/>
    <dgm:cxn modelId="{C4EC9801-B39A-4917-9A01-AAEDE21FD794}" srcId="{74F417EF-27F7-45BD-BD90-B8232872571B}" destId="{9E2103C1-3430-4897-8CB8-B2012613BEE9}" srcOrd="0" destOrd="0" parTransId="{031CD220-D45E-4171-ACDF-61F8F7471126}" sibTransId="{9B7347CD-E074-4835-8149-5EC82AD01791}"/>
    <dgm:cxn modelId="{E0677F3F-BDFE-4CE8-B585-03B165C1C34F}" type="presOf" srcId="{EA15F5C4-2FD9-4A7B-94C1-B439C8C82C95}" destId="{1A72A7D7-568C-4497-ADDD-F2629B6D533E}" srcOrd="0" destOrd="0" presId="urn:microsoft.com/office/officeart/2008/layout/VerticalCircleList"/>
    <dgm:cxn modelId="{6A97155C-CA3A-49D2-8A7A-172EF08538A9}" srcId="{74F417EF-27F7-45BD-BD90-B8232872571B}" destId="{AA678231-A661-445B-B0E4-22BA1BDD980C}" srcOrd="5" destOrd="0" parTransId="{E568680A-162B-45A9-A138-937F3D7843EC}" sibTransId="{1C434570-9454-4F04-A1D7-09114571601F}"/>
    <dgm:cxn modelId="{5E0C9BDD-3F2B-49F0-A802-0D4F0E411B1E}" srcId="{74F417EF-27F7-45BD-BD90-B8232872571B}" destId="{4AAE59FC-41BE-408F-8889-30C7A8EA43EF}" srcOrd="2" destOrd="0" parTransId="{5AB9E361-BF08-44E4-AF97-33029958E0DB}" sibTransId="{1A95F2ED-FE49-4A5D-A40E-DC2BCDF64515}"/>
    <dgm:cxn modelId="{7E6596C6-E047-4112-B03F-9445FA9223A9}" type="presOf" srcId="{9E2103C1-3430-4897-8CB8-B2012613BEE9}" destId="{5454C516-1179-4F54-BB21-BBA8602B5281}" srcOrd="0" destOrd="0" presId="urn:microsoft.com/office/officeart/2008/layout/VerticalCircleList"/>
    <dgm:cxn modelId="{2FB28F42-01E4-4CCE-9B25-C3CEF30AB85E}" type="presOf" srcId="{74F417EF-27F7-45BD-BD90-B8232872571B}" destId="{26554605-4439-4010-9A7D-AD0FDE865CDD}" srcOrd="0" destOrd="0" presId="urn:microsoft.com/office/officeart/2008/layout/VerticalCircleList"/>
    <dgm:cxn modelId="{43B1D8A2-E91E-4B4B-AD6E-CCCE2758584F}" srcId="{74F417EF-27F7-45BD-BD90-B8232872571B}" destId="{FE4110BE-EAC3-4D49-A60F-D5D6A53C5010}" srcOrd="6" destOrd="0" parTransId="{45578F22-0303-42E4-B0CB-C735526DA1EB}" sibTransId="{71EBD2EE-DAE6-4FDD-823D-DEE3ECEE2157}"/>
    <dgm:cxn modelId="{9F22FAF8-46F9-4056-AFE1-66663E0A4445}" type="presOf" srcId="{AA678231-A661-445B-B0E4-22BA1BDD980C}" destId="{210E1094-4C81-489C-916C-402D292C1355}" srcOrd="0" destOrd="0" presId="urn:microsoft.com/office/officeart/2008/layout/VerticalCircleList"/>
    <dgm:cxn modelId="{CE044AE4-7E0B-41EF-B631-375A5A8B9DDC}" type="presOf" srcId="{D2AFB3ED-E079-4F6C-8FF6-1902CA12831E}" destId="{F9A9892B-5546-4DE3-8340-E92D50000DC6}" srcOrd="0" destOrd="0" presId="urn:microsoft.com/office/officeart/2008/layout/VerticalCircleList"/>
    <dgm:cxn modelId="{EB2EFBD9-4ACF-4A41-A628-D8931E95D480}" type="presOf" srcId="{94BF683C-074F-4B73-95FC-A46F4E94AAEA}" destId="{D1575FDB-ED86-4357-BEA7-ECE0DED0F3EE}" srcOrd="0" destOrd="0" presId="urn:microsoft.com/office/officeart/2008/layout/VerticalCircleList"/>
    <dgm:cxn modelId="{7FB8673F-2A62-47FF-8575-5ED50CDDF259}" type="presParOf" srcId="{1A72A7D7-568C-4497-ADDD-F2629B6D533E}" destId="{92BFF882-56CA-47E7-8AD5-C481B2F07449}" srcOrd="0" destOrd="0" presId="urn:microsoft.com/office/officeart/2008/layout/VerticalCircleList"/>
    <dgm:cxn modelId="{40C9D1A1-017D-476E-8E5E-10B3E19F15B7}" type="presParOf" srcId="{92BFF882-56CA-47E7-8AD5-C481B2F07449}" destId="{AE3C9689-7E6A-457B-93B7-BBA84A44E221}" srcOrd="0" destOrd="0" presId="urn:microsoft.com/office/officeart/2008/layout/VerticalCircleList"/>
    <dgm:cxn modelId="{0B78B022-9D0F-4766-826C-390DBC7837F1}" type="presParOf" srcId="{92BFF882-56CA-47E7-8AD5-C481B2F07449}" destId="{87D55492-3DB1-4BC1-8FFD-46AF022AE49B}" srcOrd="1" destOrd="0" presId="urn:microsoft.com/office/officeart/2008/layout/VerticalCircleList"/>
    <dgm:cxn modelId="{453F6B7F-677A-443F-813E-839DDBBE5554}" type="presParOf" srcId="{92BFF882-56CA-47E7-8AD5-C481B2F07449}" destId="{26554605-4439-4010-9A7D-AD0FDE865CDD}" srcOrd="2" destOrd="0" presId="urn:microsoft.com/office/officeart/2008/layout/VerticalCircleList"/>
    <dgm:cxn modelId="{A151472A-2A6B-4EB0-B67B-0AB199B43ED1}" type="presParOf" srcId="{92BFF882-56CA-47E7-8AD5-C481B2F07449}" destId="{ECD3A14C-8386-4D86-BB08-883D747B58BA}" srcOrd="3" destOrd="0" presId="urn:microsoft.com/office/officeart/2008/layout/VerticalCircleList"/>
    <dgm:cxn modelId="{ECA2140B-D620-47A5-8D56-FD23708207E2}" type="presParOf" srcId="{ECD3A14C-8386-4D86-BB08-883D747B58BA}" destId="{5454C516-1179-4F54-BB21-BBA8602B5281}" srcOrd="0" destOrd="0" presId="urn:microsoft.com/office/officeart/2008/layout/VerticalCircleList"/>
    <dgm:cxn modelId="{6C09CD98-8515-45E0-9F8E-63DD02C463BB}" type="presParOf" srcId="{ECD3A14C-8386-4D86-BB08-883D747B58BA}" destId="{72EC0219-CC4C-4F75-9279-2FB15C1CD31C}" srcOrd="1" destOrd="0" presId="urn:microsoft.com/office/officeart/2008/layout/VerticalCircleList"/>
    <dgm:cxn modelId="{80ADAF96-5373-47A0-931E-241B3A17BFA0}" type="presParOf" srcId="{ECD3A14C-8386-4D86-BB08-883D747B58BA}" destId="{F9A9892B-5546-4DE3-8340-E92D50000DC6}" srcOrd="2" destOrd="0" presId="urn:microsoft.com/office/officeart/2008/layout/VerticalCircleList"/>
    <dgm:cxn modelId="{CD88F56D-A6BC-451B-A106-0383A177E2A2}" type="presParOf" srcId="{ECD3A14C-8386-4D86-BB08-883D747B58BA}" destId="{E0E4201F-A4AD-4D2C-BC50-4CDD5C5868F0}" srcOrd="3" destOrd="0" presId="urn:microsoft.com/office/officeart/2008/layout/VerticalCircleList"/>
    <dgm:cxn modelId="{F944984C-D9E3-4D31-890C-2FA17CCD7289}" type="presParOf" srcId="{ECD3A14C-8386-4D86-BB08-883D747B58BA}" destId="{F54D2F9E-BB71-443A-8257-29307DF45C70}" srcOrd="4" destOrd="0" presId="urn:microsoft.com/office/officeart/2008/layout/VerticalCircleList"/>
    <dgm:cxn modelId="{7F7BA7C6-93A2-4E87-B583-49BD18C00A82}" type="presParOf" srcId="{ECD3A14C-8386-4D86-BB08-883D747B58BA}" destId="{A68CFF44-1717-4A00-AF73-98790B0B8037}" srcOrd="5" destOrd="0" presId="urn:microsoft.com/office/officeart/2008/layout/VerticalCircleList"/>
    <dgm:cxn modelId="{AA9665E7-8183-4D18-A33F-511636BCF301}" type="presParOf" srcId="{ECD3A14C-8386-4D86-BB08-883D747B58BA}" destId="{1C2AA080-E520-44F5-B2F0-A22E85BDB8EC}" srcOrd="6" destOrd="0" presId="urn:microsoft.com/office/officeart/2008/layout/VerticalCircleList"/>
    <dgm:cxn modelId="{C5652389-0622-4DE2-BFC4-ED678F4F5E8B}" type="presParOf" srcId="{ECD3A14C-8386-4D86-BB08-883D747B58BA}" destId="{40973BC9-1BC4-4F2F-894E-8841AC66FC1B}" srcOrd="7" destOrd="0" presId="urn:microsoft.com/office/officeart/2008/layout/VerticalCircleList"/>
    <dgm:cxn modelId="{D6414173-4D7A-4048-B603-7B93AA32ED8C}" type="presParOf" srcId="{ECD3A14C-8386-4D86-BB08-883D747B58BA}" destId="{D1575FDB-ED86-4357-BEA7-ECE0DED0F3EE}" srcOrd="8" destOrd="0" presId="urn:microsoft.com/office/officeart/2008/layout/VerticalCircleList"/>
    <dgm:cxn modelId="{795FB17F-EDB9-44E7-A99D-CDC9302CBB5B}" type="presParOf" srcId="{ECD3A14C-8386-4D86-BB08-883D747B58BA}" destId="{E6C88242-F1DD-4F83-9FF3-98D899960781}" srcOrd="9" destOrd="0" presId="urn:microsoft.com/office/officeart/2008/layout/VerticalCircleList"/>
    <dgm:cxn modelId="{36E6397D-5752-42AF-B9B1-16B63E9F6DA8}" type="presParOf" srcId="{ECD3A14C-8386-4D86-BB08-883D747B58BA}" destId="{210E1094-4C81-489C-916C-402D292C1355}" srcOrd="10" destOrd="0" presId="urn:microsoft.com/office/officeart/2008/layout/VerticalCircleList"/>
    <dgm:cxn modelId="{E7C9B3A7-6CD6-4DDE-A45B-829876A26BA3}" type="presParOf" srcId="{ECD3A14C-8386-4D86-BB08-883D747B58BA}" destId="{33C40BA1-5CA2-4991-B919-6184E71AC85E}" srcOrd="11" destOrd="0" presId="urn:microsoft.com/office/officeart/2008/layout/VerticalCircleList"/>
    <dgm:cxn modelId="{4BD4B3B0-3DAF-4077-8B2D-297619663432}" type="presParOf" srcId="{ECD3A14C-8386-4D86-BB08-883D747B58BA}" destId="{AE4DD3AB-AD6A-4FC2-B9D8-15FFE62962B2}" srcOrd="1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97FDD1-7723-4D21-AA61-E7C445E1CD2F}" type="doc">
      <dgm:prSet loTypeId="urn:microsoft.com/office/officeart/2008/layout/VerticalCircleList" loCatId="list" qsTypeId="urn:microsoft.com/office/officeart/2005/8/quickstyle/simple1" qsCatId="simple" csTypeId="urn:microsoft.com/office/officeart/2005/8/colors/accent1_2" csCatId="accent1" phldr="1"/>
      <dgm:spPr/>
    </dgm:pt>
    <dgm:pt modelId="{4EC890FE-81E8-4011-9C95-92470AF0F5D2}">
      <dgm:prSet phldrT="[Текст]" custT="1"/>
      <dgm:spPr/>
      <dgm:t>
        <a:bodyPr/>
        <a:lstStyle/>
        <a:p>
          <a:r>
            <a:rPr lang="ru-RU" sz="1600" b="1" dirty="0" err="1" smtClean="0"/>
            <a:t>Hi</a:t>
          </a:r>
          <a:r>
            <a:rPr lang="ru-RU" sz="1600" b="1" dirty="0" smtClean="0"/>
            <a:t> </a:t>
          </a:r>
          <a:r>
            <a:rPr lang="ru-RU" sz="1600" b="1" dirty="0" err="1" smtClean="0"/>
            <a:t>tech</a:t>
          </a:r>
          <a:r>
            <a:rPr lang="ru-RU" sz="1600" b="1" dirty="0" smtClean="0"/>
            <a:t>/«Железнодорожный </a:t>
          </a:r>
          <a:r>
            <a:rPr lang="ru-RU" sz="1600" b="1" dirty="0" err="1" smtClean="0"/>
            <a:t>квантум</a:t>
          </a:r>
          <a:r>
            <a:rPr lang="ru-RU" sz="1600" b="1" dirty="0" smtClean="0"/>
            <a:t>»</a:t>
          </a:r>
          <a:endParaRPr lang="ru-RU" sz="1600" dirty="0"/>
        </a:p>
      </dgm:t>
    </dgm:pt>
    <dgm:pt modelId="{02265E17-32C5-40C4-8F43-608FD501C0EF}" type="parTrans" cxnId="{CBCF27B1-AF57-4744-AE7E-6E5188B3B641}">
      <dgm:prSet/>
      <dgm:spPr/>
      <dgm:t>
        <a:bodyPr/>
        <a:lstStyle/>
        <a:p>
          <a:endParaRPr lang="ru-RU" sz="1400"/>
        </a:p>
      </dgm:t>
    </dgm:pt>
    <dgm:pt modelId="{A108248C-4D5D-4C7B-9243-1C8F55C0C64C}" type="sibTrans" cxnId="{CBCF27B1-AF57-4744-AE7E-6E5188B3B641}">
      <dgm:prSet/>
      <dgm:spPr/>
      <dgm:t>
        <a:bodyPr/>
        <a:lstStyle/>
        <a:p>
          <a:endParaRPr lang="ru-RU" sz="1400"/>
        </a:p>
      </dgm:t>
    </dgm:pt>
    <dgm:pt modelId="{582CDC12-F317-4500-B6DE-AF1C1A847325}">
      <dgm:prSet phldrT="[Текст]" custT="1"/>
      <dgm:spPr/>
      <dgm:t>
        <a:bodyPr/>
        <a:lstStyle/>
        <a:p>
          <a:r>
            <a:rPr lang="ru-RU" sz="1600" b="1" dirty="0" smtClean="0"/>
            <a:t>Дополненная и виртуальная реальность</a:t>
          </a:r>
          <a:endParaRPr lang="ru-RU" sz="1600" dirty="0"/>
        </a:p>
      </dgm:t>
    </dgm:pt>
    <dgm:pt modelId="{CEC1597D-EB51-49BD-BDC8-5DCA39DCFEC3}" type="parTrans" cxnId="{603CF8C5-2DAF-49DF-84B0-221B8CD9D7D5}">
      <dgm:prSet/>
      <dgm:spPr/>
      <dgm:t>
        <a:bodyPr/>
        <a:lstStyle/>
        <a:p>
          <a:endParaRPr lang="ru-RU" sz="1400"/>
        </a:p>
      </dgm:t>
    </dgm:pt>
    <dgm:pt modelId="{65038B09-9BC0-41B8-838D-98C72DDFD3B8}" type="sibTrans" cxnId="{603CF8C5-2DAF-49DF-84B0-221B8CD9D7D5}">
      <dgm:prSet/>
      <dgm:spPr/>
      <dgm:t>
        <a:bodyPr/>
        <a:lstStyle/>
        <a:p>
          <a:endParaRPr lang="ru-RU" sz="1400"/>
        </a:p>
      </dgm:t>
    </dgm:pt>
    <dgm:pt modelId="{90160E62-2F7C-4A59-9AED-4219946218C7}">
      <dgm:prSet phldrT="[Текст]" custT="1"/>
      <dgm:spPr/>
      <dgm:t>
        <a:bodyPr/>
        <a:lstStyle/>
        <a:p>
          <a:r>
            <a:rPr lang="ru-RU" sz="1600" b="1" dirty="0" err="1" smtClean="0"/>
            <a:t>Промдизайн</a:t>
          </a:r>
          <a:endParaRPr lang="ru-RU" sz="1600" b="1" dirty="0"/>
        </a:p>
      </dgm:t>
    </dgm:pt>
    <dgm:pt modelId="{BE9EFD83-9C64-46A8-9C81-C8F1A65646DB}" type="parTrans" cxnId="{8658A33D-89B0-4D3B-A072-A0B29DE1BD43}">
      <dgm:prSet/>
      <dgm:spPr/>
      <dgm:t>
        <a:bodyPr/>
        <a:lstStyle/>
        <a:p>
          <a:endParaRPr lang="ru-RU" sz="1400"/>
        </a:p>
      </dgm:t>
    </dgm:pt>
    <dgm:pt modelId="{0754BC9B-B7D2-4999-A1A4-96CDBED80036}" type="sibTrans" cxnId="{8658A33D-89B0-4D3B-A072-A0B29DE1BD43}">
      <dgm:prSet/>
      <dgm:spPr/>
      <dgm:t>
        <a:bodyPr/>
        <a:lstStyle/>
        <a:p>
          <a:endParaRPr lang="ru-RU" sz="1400"/>
        </a:p>
      </dgm:t>
    </dgm:pt>
    <dgm:pt modelId="{53B408D8-0C27-4FAD-82DF-9AFE021197F3}" type="pres">
      <dgm:prSet presAssocID="{5897FDD1-7723-4D21-AA61-E7C445E1CD2F}" presName="Name0" presStyleCnt="0">
        <dgm:presLayoutVars>
          <dgm:dir/>
        </dgm:presLayoutVars>
      </dgm:prSet>
      <dgm:spPr/>
    </dgm:pt>
    <dgm:pt modelId="{AA09125A-549F-4344-A7D1-DC1C35029983}" type="pres">
      <dgm:prSet presAssocID="{4EC890FE-81E8-4011-9C95-92470AF0F5D2}" presName="noChildren" presStyleCnt="0"/>
      <dgm:spPr/>
    </dgm:pt>
    <dgm:pt modelId="{E841F0C7-69C4-4083-954D-7F1EDC56864E}" type="pres">
      <dgm:prSet presAssocID="{4EC890FE-81E8-4011-9C95-92470AF0F5D2}" presName="gap" presStyleCnt="0"/>
      <dgm:spPr/>
    </dgm:pt>
    <dgm:pt modelId="{EF95093A-5158-4F90-8011-B190C58CB95C}" type="pres">
      <dgm:prSet presAssocID="{4EC890FE-81E8-4011-9C95-92470AF0F5D2}" presName="medCircle2" presStyleLbl="vennNode1" presStyleIdx="0" presStyleCnt="3"/>
      <dgm:spPr/>
    </dgm:pt>
    <dgm:pt modelId="{DCC05B7C-401F-456A-890C-BF2A090E8DD6}" type="pres">
      <dgm:prSet presAssocID="{4EC890FE-81E8-4011-9C95-92470AF0F5D2}" presName="txLvlOnly1" presStyleLbl="revTx" presStyleIdx="0" presStyleCnt="3"/>
      <dgm:spPr/>
      <dgm:t>
        <a:bodyPr/>
        <a:lstStyle/>
        <a:p>
          <a:endParaRPr lang="ru-RU"/>
        </a:p>
      </dgm:t>
    </dgm:pt>
    <dgm:pt modelId="{8879368D-36F0-4228-B7B7-17718941D60E}" type="pres">
      <dgm:prSet presAssocID="{582CDC12-F317-4500-B6DE-AF1C1A847325}" presName="noChildren" presStyleCnt="0"/>
      <dgm:spPr/>
    </dgm:pt>
    <dgm:pt modelId="{6BF8A80B-E24F-404F-8E8C-B66DF1F43B47}" type="pres">
      <dgm:prSet presAssocID="{582CDC12-F317-4500-B6DE-AF1C1A847325}" presName="gap" presStyleCnt="0"/>
      <dgm:spPr/>
    </dgm:pt>
    <dgm:pt modelId="{1E14152B-58C8-414A-8938-85651E34F31E}" type="pres">
      <dgm:prSet presAssocID="{582CDC12-F317-4500-B6DE-AF1C1A847325}" presName="medCircle2" presStyleLbl="vennNode1" presStyleIdx="1" presStyleCnt="3"/>
      <dgm:spPr/>
    </dgm:pt>
    <dgm:pt modelId="{1D8D1D36-791F-453C-8FF5-2BC9D767C24A}" type="pres">
      <dgm:prSet presAssocID="{582CDC12-F317-4500-B6DE-AF1C1A847325}" presName="txLvlOnly1" presStyleLbl="revTx" presStyleIdx="1" presStyleCnt="3"/>
      <dgm:spPr/>
      <dgm:t>
        <a:bodyPr/>
        <a:lstStyle/>
        <a:p>
          <a:endParaRPr lang="ru-RU"/>
        </a:p>
      </dgm:t>
    </dgm:pt>
    <dgm:pt modelId="{8C625858-23A6-4C5C-A1BB-71D8712627BA}" type="pres">
      <dgm:prSet presAssocID="{90160E62-2F7C-4A59-9AED-4219946218C7}" presName="noChildren" presStyleCnt="0"/>
      <dgm:spPr/>
    </dgm:pt>
    <dgm:pt modelId="{87C93CE5-B774-4BBF-8B7A-8DBA72A8FA36}" type="pres">
      <dgm:prSet presAssocID="{90160E62-2F7C-4A59-9AED-4219946218C7}" presName="gap" presStyleCnt="0"/>
      <dgm:spPr/>
    </dgm:pt>
    <dgm:pt modelId="{C8E97063-018F-48C0-9CD1-CC5D2EB480A7}" type="pres">
      <dgm:prSet presAssocID="{90160E62-2F7C-4A59-9AED-4219946218C7}" presName="medCircle2" presStyleLbl="vennNode1" presStyleIdx="2" presStyleCnt="3"/>
      <dgm:spPr/>
    </dgm:pt>
    <dgm:pt modelId="{013BB727-FAAA-472B-93E5-D963E06E5321}" type="pres">
      <dgm:prSet presAssocID="{90160E62-2F7C-4A59-9AED-4219946218C7}" presName="txLvlOnly1" presStyleLbl="revTx" presStyleIdx="2" presStyleCnt="3"/>
      <dgm:spPr/>
      <dgm:t>
        <a:bodyPr/>
        <a:lstStyle/>
        <a:p>
          <a:endParaRPr lang="ru-RU"/>
        </a:p>
      </dgm:t>
    </dgm:pt>
  </dgm:ptLst>
  <dgm:cxnLst>
    <dgm:cxn modelId="{DE18410D-7EE9-4007-9579-E4EED02D1C01}" type="presOf" srcId="{4EC890FE-81E8-4011-9C95-92470AF0F5D2}" destId="{DCC05B7C-401F-456A-890C-BF2A090E8DD6}" srcOrd="0" destOrd="0" presId="urn:microsoft.com/office/officeart/2008/layout/VerticalCircleList"/>
    <dgm:cxn modelId="{E7F02FB2-580A-4429-BF03-A688C59B91C8}" type="presOf" srcId="{582CDC12-F317-4500-B6DE-AF1C1A847325}" destId="{1D8D1D36-791F-453C-8FF5-2BC9D767C24A}" srcOrd="0" destOrd="0" presId="urn:microsoft.com/office/officeart/2008/layout/VerticalCircleList"/>
    <dgm:cxn modelId="{8658A33D-89B0-4D3B-A072-A0B29DE1BD43}" srcId="{5897FDD1-7723-4D21-AA61-E7C445E1CD2F}" destId="{90160E62-2F7C-4A59-9AED-4219946218C7}" srcOrd="2" destOrd="0" parTransId="{BE9EFD83-9C64-46A8-9C81-C8F1A65646DB}" sibTransId="{0754BC9B-B7D2-4999-A1A4-96CDBED80036}"/>
    <dgm:cxn modelId="{CBCF27B1-AF57-4744-AE7E-6E5188B3B641}" srcId="{5897FDD1-7723-4D21-AA61-E7C445E1CD2F}" destId="{4EC890FE-81E8-4011-9C95-92470AF0F5D2}" srcOrd="0" destOrd="0" parTransId="{02265E17-32C5-40C4-8F43-608FD501C0EF}" sibTransId="{A108248C-4D5D-4C7B-9243-1C8F55C0C64C}"/>
    <dgm:cxn modelId="{603CF8C5-2DAF-49DF-84B0-221B8CD9D7D5}" srcId="{5897FDD1-7723-4D21-AA61-E7C445E1CD2F}" destId="{582CDC12-F317-4500-B6DE-AF1C1A847325}" srcOrd="1" destOrd="0" parTransId="{CEC1597D-EB51-49BD-BDC8-5DCA39DCFEC3}" sibTransId="{65038B09-9BC0-41B8-838D-98C72DDFD3B8}"/>
    <dgm:cxn modelId="{7FF83654-EDE2-4B45-9E94-F5B0B954D59E}" type="presOf" srcId="{5897FDD1-7723-4D21-AA61-E7C445E1CD2F}" destId="{53B408D8-0C27-4FAD-82DF-9AFE021197F3}" srcOrd="0" destOrd="0" presId="urn:microsoft.com/office/officeart/2008/layout/VerticalCircleList"/>
    <dgm:cxn modelId="{64D82E89-04E1-4B01-8A08-839B814D187E}" type="presOf" srcId="{90160E62-2F7C-4A59-9AED-4219946218C7}" destId="{013BB727-FAAA-472B-93E5-D963E06E5321}" srcOrd="0" destOrd="0" presId="urn:microsoft.com/office/officeart/2008/layout/VerticalCircleList"/>
    <dgm:cxn modelId="{7BA0DB3B-BA4D-4069-B568-EF778E2BDBF6}" type="presParOf" srcId="{53B408D8-0C27-4FAD-82DF-9AFE021197F3}" destId="{AA09125A-549F-4344-A7D1-DC1C35029983}" srcOrd="0" destOrd="0" presId="urn:microsoft.com/office/officeart/2008/layout/VerticalCircleList"/>
    <dgm:cxn modelId="{9F056ED9-357D-4861-92B5-FA1833F77926}" type="presParOf" srcId="{AA09125A-549F-4344-A7D1-DC1C35029983}" destId="{E841F0C7-69C4-4083-954D-7F1EDC56864E}" srcOrd="0" destOrd="0" presId="urn:microsoft.com/office/officeart/2008/layout/VerticalCircleList"/>
    <dgm:cxn modelId="{A50D30FF-402D-4977-B37C-256245CA6A1F}" type="presParOf" srcId="{AA09125A-549F-4344-A7D1-DC1C35029983}" destId="{EF95093A-5158-4F90-8011-B190C58CB95C}" srcOrd="1" destOrd="0" presId="urn:microsoft.com/office/officeart/2008/layout/VerticalCircleList"/>
    <dgm:cxn modelId="{0C832A29-C1A7-4E65-9599-16968F656E55}" type="presParOf" srcId="{AA09125A-549F-4344-A7D1-DC1C35029983}" destId="{DCC05B7C-401F-456A-890C-BF2A090E8DD6}" srcOrd="2" destOrd="0" presId="urn:microsoft.com/office/officeart/2008/layout/VerticalCircleList"/>
    <dgm:cxn modelId="{4644B26E-EE00-423C-9355-575F70C8CE4A}" type="presParOf" srcId="{53B408D8-0C27-4FAD-82DF-9AFE021197F3}" destId="{8879368D-36F0-4228-B7B7-17718941D60E}" srcOrd="1" destOrd="0" presId="urn:microsoft.com/office/officeart/2008/layout/VerticalCircleList"/>
    <dgm:cxn modelId="{73C0992B-C55D-44F7-B559-F91FA204EEC2}" type="presParOf" srcId="{8879368D-36F0-4228-B7B7-17718941D60E}" destId="{6BF8A80B-E24F-404F-8E8C-B66DF1F43B47}" srcOrd="0" destOrd="0" presId="urn:microsoft.com/office/officeart/2008/layout/VerticalCircleList"/>
    <dgm:cxn modelId="{8F9FB6EE-8DDA-4590-A58A-405301BAB90D}" type="presParOf" srcId="{8879368D-36F0-4228-B7B7-17718941D60E}" destId="{1E14152B-58C8-414A-8938-85651E34F31E}" srcOrd="1" destOrd="0" presId="urn:microsoft.com/office/officeart/2008/layout/VerticalCircleList"/>
    <dgm:cxn modelId="{00312A94-E1A1-4D54-B49B-9B5B6711933D}" type="presParOf" srcId="{8879368D-36F0-4228-B7B7-17718941D60E}" destId="{1D8D1D36-791F-453C-8FF5-2BC9D767C24A}" srcOrd="2" destOrd="0" presId="urn:microsoft.com/office/officeart/2008/layout/VerticalCircleList"/>
    <dgm:cxn modelId="{88C4D73C-A995-465B-9FC3-D701DC0E9F6E}" type="presParOf" srcId="{53B408D8-0C27-4FAD-82DF-9AFE021197F3}" destId="{8C625858-23A6-4C5C-A1BB-71D8712627BA}" srcOrd="2" destOrd="0" presId="urn:microsoft.com/office/officeart/2008/layout/VerticalCircleList"/>
    <dgm:cxn modelId="{8A903CA8-3464-455A-89DB-2D7C7F9BE143}" type="presParOf" srcId="{8C625858-23A6-4C5C-A1BB-71D8712627BA}" destId="{87C93CE5-B774-4BBF-8B7A-8DBA72A8FA36}" srcOrd="0" destOrd="0" presId="urn:microsoft.com/office/officeart/2008/layout/VerticalCircleList"/>
    <dgm:cxn modelId="{A8C020DC-02E1-4AC5-B2AA-ED0F2E33A2D1}" type="presParOf" srcId="{8C625858-23A6-4C5C-A1BB-71D8712627BA}" destId="{C8E97063-018F-48C0-9CD1-CC5D2EB480A7}" srcOrd="1" destOrd="0" presId="urn:microsoft.com/office/officeart/2008/layout/VerticalCircleList"/>
    <dgm:cxn modelId="{179DFC81-9857-47BB-B747-F2F99921346A}" type="presParOf" srcId="{8C625858-23A6-4C5C-A1BB-71D8712627BA}" destId="{013BB727-FAAA-472B-93E5-D963E06E5321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3C9689-7E6A-457B-93B7-BBA84A44E221}">
      <dsp:nvSpPr>
        <dsp:cNvPr id="0" name=""/>
        <dsp:cNvSpPr/>
      </dsp:nvSpPr>
      <dsp:spPr>
        <a:xfrm>
          <a:off x="461442" y="2372"/>
          <a:ext cx="3082399" cy="308239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7D55492-3DB1-4BC1-8FFD-46AF022AE49B}">
      <dsp:nvSpPr>
        <dsp:cNvPr id="0" name=""/>
        <dsp:cNvSpPr/>
      </dsp:nvSpPr>
      <dsp:spPr>
        <a:xfrm>
          <a:off x="780701" y="130647"/>
          <a:ext cx="554831" cy="55483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6554605-4439-4010-9A7D-AD0FDE865CDD}">
      <dsp:nvSpPr>
        <dsp:cNvPr id="0" name=""/>
        <dsp:cNvSpPr/>
      </dsp:nvSpPr>
      <dsp:spPr>
        <a:xfrm>
          <a:off x="287733" y="130647"/>
          <a:ext cx="4508517" cy="554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5880" rIns="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kern="1200" dirty="0"/>
        </a:p>
      </dsp:txBody>
      <dsp:txXfrm>
        <a:off x="287733" y="130647"/>
        <a:ext cx="4508517" cy="554831"/>
      </dsp:txXfrm>
    </dsp:sp>
    <dsp:sp modelId="{5454C516-1179-4F54-BB21-BBA8602B5281}">
      <dsp:nvSpPr>
        <dsp:cNvPr id="0" name=""/>
        <dsp:cNvSpPr/>
      </dsp:nvSpPr>
      <dsp:spPr>
        <a:xfrm>
          <a:off x="1058117" y="685479"/>
          <a:ext cx="2967750" cy="255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Hi</a:t>
          </a:r>
          <a:r>
            <a:rPr lang="ru-RU" sz="2400" kern="1200" dirty="0" smtClean="0"/>
            <a:t> </a:t>
          </a:r>
          <a:r>
            <a:rPr lang="ru-RU" sz="2400" kern="1200" dirty="0" err="1" smtClean="0"/>
            <a:t>tech</a:t>
          </a:r>
          <a:r>
            <a:rPr lang="ru-RU" sz="2400" kern="1200" dirty="0" smtClean="0"/>
            <a:t> цех</a:t>
          </a:r>
          <a:endParaRPr lang="ru-RU" sz="2400" kern="1200" dirty="0"/>
        </a:p>
      </dsp:txBody>
      <dsp:txXfrm>
        <a:off x="1058117" y="685479"/>
        <a:ext cx="2967750" cy="255161"/>
      </dsp:txXfrm>
    </dsp:sp>
    <dsp:sp modelId="{72EC0219-CC4C-4F75-9279-2FB15C1CD31C}">
      <dsp:nvSpPr>
        <dsp:cNvPr id="0" name=""/>
        <dsp:cNvSpPr/>
      </dsp:nvSpPr>
      <dsp:spPr>
        <a:xfrm>
          <a:off x="1058117" y="940640"/>
          <a:ext cx="53786" cy="514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9A9892B-5546-4DE3-8340-E92D50000DC6}">
      <dsp:nvSpPr>
        <dsp:cNvPr id="0" name=""/>
        <dsp:cNvSpPr/>
      </dsp:nvSpPr>
      <dsp:spPr>
        <a:xfrm>
          <a:off x="1058117" y="992063"/>
          <a:ext cx="2967750" cy="255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Промдизайн</a:t>
          </a:r>
          <a:endParaRPr lang="ru-RU" sz="2400" kern="1200" dirty="0"/>
        </a:p>
      </dsp:txBody>
      <dsp:txXfrm>
        <a:off x="1058117" y="992063"/>
        <a:ext cx="2967750" cy="255161"/>
      </dsp:txXfrm>
    </dsp:sp>
    <dsp:sp modelId="{E0E4201F-A4AD-4D2C-BC50-4CDD5C5868F0}">
      <dsp:nvSpPr>
        <dsp:cNvPr id="0" name=""/>
        <dsp:cNvSpPr/>
      </dsp:nvSpPr>
      <dsp:spPr>
        <a:xfrm>
          <a:off x="1058117" y="1247224"/>
          <a:ext cx="53786" cy="514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54D2F9E-BB71-443A-8257-29307DF45C70}">
      <dsp:nvSpPr>
        <dsp:cNvPr id="0" name=""/>
        <dsp:cNvSpPr/>
      </dsp:nvSpPr>
      <dsp:spPr>
        <a:xfrm>
          <a:off x="1058117" y="1298647"/>
          <a:ext cx="2967750" cy="255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Робоквантум</a:t>
          </a:r>
          <a:endParaRPr lang="ru-RU" sz="2400" kern="1200" dirty="0"/>
        </a:p>
      </dsp:txBody>
      <dsp:txXfrm>
        <a:off x="1058117" y="1298647"/>
        <a:ext cx="2967750" cy="255161"/>
      </dsp:txXfrm>
    </dsp:sp>
    <dsp:sp modelId="{A68CFF44-1717-4A00-AF73-98790B0B8037}">
      <dsp:nvSpPr>
        <dsp:cNvPr id="0" name=""/>
        <dsp:cNvSpPr/>
      </dsp:nvSpPr>
      <dsp:spPr>
        <a:xfrm>
          <a:off x="1058117" y="1553809"/>
          <a:ext cx="53786" cy="514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C2AA080-E520-44F5-B2F0-A22E85BDB8EC}">
      <dsp:nvSpPr>
        <dsp:cNvPr id="0" name=""/>
        <dsp:cNvSpPr/>
      </dsp:nvSpPr>
      <dsp:spPr>
        <a:xfrm>
          <a:off x="1058117" y="1605231"/>
          <a:ext cx="2967750" cy="255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IT-</a:t>
          </a:r>
          <a:r>
            <a:rPr lang="ru-RU" sz="2400" kern="1200" dirty="0" err="1" smtClean="0"/>
            <a:t>квантум</a:t>
          </a:r>
          <a:endParaRPr lang="ru-RU" sz="2400" kern="1200" dirty="0"/>
        </a:p>
      </dsp:txBody>
      <dsp:txXfrm>
        <a:off x="1058117" y="1605231"/>
        <a:ext cx="2967750" cy="255161"/>
      </dsp:txXfrm>
    </dsp:sp>
    <dsp:sp modelId="{40973BC9-1BC4-4F2F-894E-8841AC66FC1B}">
      <dsp:nvSpPr>
        <dsp:cNvPr id="0" name=""/>
        <dsp:cNvSpPr/>
      </dsp:nvSpPr>
      <dsp:spPr>
        <a:xfrm>
          <a:off x="1058117" y="1860393"/>
          <a:ext cx="53786" cy="514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1575FDB-ED86-4357-BEA7-ECE0DED0F3EE}">
      <dsp:nvSpPr>
        <dsp:cNvPr id="0" name=""/>
        <dsp:cNvSpPr/>
      </dsp:nvSpPr>
      <dsp:spPr>
        <a:xfrm>
          <a:off x="1058117" y="1911816"/>
          <a:ext cx="2967750" cy="255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Космоквантум</a:t>
          </a:r>
          <a:endParaRPr lang="ru-RU" sz="2400" kern="1200" dirty="0"/>
        </a:p>
      </dsp:txBody>
      <dsp:txXfrm>
        <a:off x="1058117" y="1911816"/>
        <a:ext cx="2967750" cy="255161"/>
      </dsp:txXfrm>
    </dsp:sp>
    <dsp:sp modelId="{E6C88242-F1DD-4F83-9FF3-98D899960781}">
      <dsp:nvSpPr>
        <dsp:cNvPr id="0" name=""/>
        <dsp:cNvSpPr/>
      </dsp:nvSpPr>
      <dsp:spPr>
        <a:xfrm>
          <a:off x="1058117" y="2166977"/>
          <a:ext cx="53786" cy="514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10E1094-4C81-489C-916C-402D292C1355}">
      <dsp:nvSpPr>
        <dsp:cNvPr id="0" name=""/>
        <dsp:cNvSpPr/>
      </dsp:nvSpPr>
      <dsp:spPr>
        <a:xfrm>
          <a:off x="1058117" y="2218400"/>
          <a:ext cx="2967750" cy="255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/>
            <a:t>Геоквантум</a:t>
          </a:r>
          <a:endParaRPr lang="ru-RU" sz="2400" kern="1200" dirty="0"/>
        </a:p>
      </dsp:txBody>
      <dsp:txXfrm>
        <a:off x="1058117" y="2218400"/>
        <a:ext cx="2967750" cy="255161"/>
      </dsp:txXfrm>
    </dsp:sp>
    <dsp:sp modelId="{33C40BA1-5CA2-4991-B919-6184E71AC85E}">
      <dsp:nvSpPr>
        <dsp:cNvPr id="0" name=""/>
        <dsp:cNvSpPr/>
      </dsp:nvSpPr>
      <dsp:spPr>
        <a:xfrm>
          <a:off x="1058117" y="2473562"/>
          <a:ext cx="53786" cy="514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E4DD3AB-AD6A-4FC2-B9D8-15FFE62962B2}">
      <dsp:nvSpPr>
        <dsp:cNvPr id="0" name=""/>
        <dsp:cNvSpPr/>
      </dsp:nvSpPr>
      <dsp:spPr>
        <a:xfrm>
          <a:off x="1058117" y="2524984"/>
          <a:ext cx="2967750" cy="255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VR/AR – </a:t>
          </a:r>
          <a:r>
            <a:rPr lang="ru-RU" sz="2400" kern="1200" dirty="0" err="1" smtClean="0"/>
            <a:t>квантум</a:t>
          </a:r>
          <a:endParaRPr lang="ru-RU" sz="2400" kern="1200" dirty="0"/>
        </a:p>
      </dsp:txBody>
      <dsp:txXfrm>
        <a:off x="1058117" y="2524984"/>
        <a:ext cx="2967750" cy="255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5093A-5158-4F90-8011-B190C58CB95C}">
      <dsp:nvSpPr>
        <dsp:cNvPr id="0" name=""/>
        <dsp:cNvSpPr/>
      </dsp:nvSpPr>
      <dsp:spPr>
        <a:xfrm>
          <a:off x="136460" y="691645"/>
          <a:ext cx="520454" cy="5204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CC05B7C-401F-456A-890C-BF2A090E8DD6}">
      <dsp:nvSpPr>
        <dsp:cNvPr id="0" name=""/>
        <dsp:cNvSpPr/>
      </dsp:nvSpPr>
      <dsp:spPr>
        <a:xfrm>
          <a:off x="396688" y="691645"/>
          <a:ext cx="2776817" cy="520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Hi</a:t>
          </a:r>
          <a:r>
            <a:rPr lang="ru-RU" sz="1600" b="1" kern="1200" dirty="0" smtClean="0"/>
            <a:t> </a:t>
          </a:r>
          <a:r>
            <a:rPr lang="ru-RU" sz="1600" b="1" kern="1200" dirty="0" err="1" smtClean="0"/>
            <a:t>tech</a:t>
          </a:r>
          <a:r>
            <a:rPr lang="ru-RU" sz="1600" b="1" kern="1200" dirty="0" smtClean="0"/>
            <a:t>/«Железнодорожный </a:t>
          </a:r>
          <a:r>
            <a:rPr lang="ru-RU" sz="1600" b="1" kern="1200" dirty="0" err="1" smtClean="0"/>
            <a:t>квантум</a:t>
          </a:r>
          <a:r>
            <a:rPr lang="ru-RU" sz="1600" b="1" kern="1200" dirty="0" smtClean="0"/>
            <a:t>»</a:t>
          </a:r>
          <a:endParaRPr lang="ru-RU" sz="1600" kern="1200" dirty="0"/>
        </a:p>
      </dsp:txBody>
      <dsp:txXfrm>
        <a:off x="396688" y="691645"/>
        <a:ext cx="2776817" cy="520454"/>
      </dsp:txXfrm>
    </dsp:sp>
    <dsp:sp modelId="{1E14152B-58C8-414A-8938-85651E34F31E}">
      <dsp:nvSpPr>
        <dsp:cNvPr id="0" name=""/>
        <dsp:cNvSpPr/>
      </dsp:nvSpPr>
      <dsp:spPr>
        <a:xfrm>
          <a:off x="136460" y="1212100"/>
          <a:ext cx="520454" cy="5204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D8D1D36-791F-453C-8FF5-2BC9D767C24A}">
      <dsp:nvSpPr>
        <dsp:cNvPr id="0" name=""/>
        <dsp:cNvSpPr/>
      </dsp:nvSpPr>
      <dsp:spPr>
        <a:xfrm>
          <a:off x="396688" y="1212100"/>
          <a:ext cx="2776817" cy="520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Дополненная и виртуальная реальность</a:t>
          </a:r>
          <a:endParaRPr lang="ru-RU" sz="1600" kern="1200" dirty="0"/>
        </a:p>
      </dsp:txBody>
      <dsp:txXfrm>
        <a:off x="396688" y="1212100"/>
        <a:ext cx="2776817" cy="520454"/>
      </dsp:txXfrm>
    </dsp:sp>
    <dsp:sp modelId="{C8E97063-018F-48C0-9CD1-CC5D2EB480A7}">
      <dsp:nvSpPr>
        <dsp:cNvPr id="0" name=""/>
        <dsp:cNvSpPr/>
      </dsp:nvSpPr>
      <dsp:spPr>
        <a:xfrm>
          <a:off x="136460" y="1732554"/>
          <a:ext cx="520454" cy="5204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13BB727-FAAA-472B-93E5-D963E06E5321}">
      <dsp:nvSpPr>
        <dsp:cNvPr id="0" name=""/>
        <dsp:cNvSpPr/>
      </dsp:nvSpPr>
      <dsp:spPr>
        <a:xfrm>
          <a:off x="396688" y="1732554"/>
          <a:ext cx="2776817" cy="520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Промдизайн</a:t>
          </a:r>
          <a:endParaRPr lang="ru-RU" sz="1600" b="1" kern="1200" dirty="0"/>
        </a:p>
      </dsp:txBody>
      <dsp:txXfrm>
        <a:off x="396688" y="1732554"/>
        <a:ext cx="2776817" cy="520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CAB9A-8CB0-4378-A7A1-9299A4747785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7EFF3-1DFA-4671-99E2-1EA992741B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23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7108"/>
            <a:ext cx="7620000" cy="1989667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0985" indent="0" algn="ctr">
              <a:buNone/>
              <a:defRPr sz="2333"/>
            </a:lvl2pPr>
            <a:lvl3pPr marL="761970" indent="0" algn="ctr">
              <a:buNone/>
              <a:defRPr sz="2000"/>
            </a:lvl3pPr>
            <a:lvl4pPr marL="1142954" indent="0" algn="ctr">
              <a:buNone/>
              <a:defRPr sz="1667"/>
            </a:lvl4pPr>
            <a:lvl5pPr marL="1523939" indent="0" algn="ctr">
              <a:buNone/>
              <a:defRPr sz="1667"/>
            </a:lvl5pPr>
            <a:lvl6pPr marL="1904924" indent="0" algn="ctr">
              <a:buNone/>
              <a:defRPr sz="1667"/>
            </a:lvl6pPr>
            <a:lvl7pPr marL="2285909" indent="0" algn="ctr">
              <a:buNone/>
              <a:defRPr sz="1667"/>
            </a:lvl7pPr>
            <a:lvl8pPr marL="2666893" indent="0" algn="ctr">
              <a:buNone/>
              <a:defRPr sz="1667"/>
            </a:lvl8pPr>
            <a:lvl9pPr marL="3047878" indent="0" algn="ctr">
              <a:buNone/>
              <a:defRPr sz="16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D000-99F3-4414-A7A5-432DF354A449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E4A6-5427-425B-8926-EF00A959ED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783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D000-99F3-4414-A7A5-432DF354A449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E4A6-5427-425B-8926-EF00A959ED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91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0302"/>
            <a:ext cx="2190750" cy="48431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0302"/>
            <a:ext cx="6445250" cy="48431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D000-99F3-4414-A7A5-432DF354A449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E4A6-5427-425B-8926-EF00A959ED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35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D000-99F3-4414-A7A5-432DF354A449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E4A6-5427-425B-8926-EF00A959ED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2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7019"/>
            <a:ext cx="8763000" cy="2376007"/>
          </a:xfrm>
        </p:spPr>
        <p:txBody>
          <a:bodyPr anchor="b">
            <a:normAutofit/>
          </a:bodyPr>
          <a:lstStyle>
            <a:lvl1pPr>
              <a:defRPr sz="5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793861"/>
            <a:ext cx="8763000" cy="1250156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D000-99F3-4414-A7A5-432DF354A449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E4A6-5427-425B-8926-EF00A959ED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51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4273" y="1524001"/>
            <a:ext cx="4318000" cy="36261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4001"/>
            <a:ext cx="4318000" cy="36261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D000-99F3-4414-A7A5-432DF354A449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E4A6-5427-425B-8926-EF00A959ED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39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273" y="1401542"/>
            <a:ext cx="4296833" cy="688083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4273" y="2089626"/>
            <a:ext cx="4296833" cy="30671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1542"/>
            <a:ext cx="4318001" cy="68808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9626"/>
            <a:ext cx="4318001" cy="30671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D000-99F3-4414-A7A5-432DF354A449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E4A6-5427-425B-8926-EF00A959ED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84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D000-99F3-4414-A7A5-432DF354A449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E4A6-5427-425B-8926-EF00A959ED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7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D000-99F3-4414-A7A5-432DF354A449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E4A6-5427-425B-8926-EF00A959ED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53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381000"/>
            <a:ext cx="3276600" cy="1333498"/>
          </a:xfrm>
        </p:spPr>
        <p:txBody>
          <a:bodyPr anchor="b">
            <a:normAutofit/>
          </a:bodyPr>
          <a:lstStyle>
            <a:lvl1pPr>
              <a:defRPr sz="2667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0" y="825500"/>
            <a:ext cx="5143500" cy="4064000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" y="1714499"/>
            <a:ext cx="3276600" cy="3175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333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D000-99F3-4414-A7A5-432DF354A449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E4A6-5427-425B-8926-EF00A959ED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374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381000"/>
            <a:ext cx="3276600" cy="1333500"/>
          </a:xfrm>
        </p:spPr>
        <p:txBody>
          <a:bodyPr anchor="b">
            <a:normAutofit/>
          </a:bodyPr>
          <a:lstStyle>
            <a:lvl1pPr>
              <a:defRPr sz="2667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8000" y="825500"/>
            <a:ext cx="5143500" cy="4064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" y="1714500"/>
            <a:ext cx="3276600" cy="3175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333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4D000-99F3-4414-A7A5-432DF354A449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E4A6-5427-425B-8926-EF00A959ED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10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4273" y="304800"/>
            <a:ext cx="8763000" cy="110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273" y="1524001"/>
            <a:ext cx="8763000" cy="3626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1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B14D000-99F3-4414-A7A5-432DF354A449}" type="datetimeFigureOut">
              <a:rPr lang="ru-RU" smtClean="0"/>
              <a:pPr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17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81273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1E4A6-5427-425B-8926-EF00A959ED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2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Wingdings 2" pitchFamily="18" charset="2"/>
        <a:buChar char="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Wingdings 2" pitchFamily="18" charset="2"/>
        <a:buChar char="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g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wmf"/><Relationship Id="rId5" Type="http://schemas.openxmlformats.org/officeDocument/2006/relationships/image" Target="../media/image35.png"/><Relationship Id="rId4" Type="http://schemas.openxmlformats.org/officeDocument/2006/relationships/image" Target="../media/image34.wmf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1.xml"/><Relationship Id="rId12" Type="http://schemas.openxmlformats.org/officeDocument/2006/relationships/diagramData" Target="../diagrams/data2.xml"/><Relationship Id="rId2" Type="http://schemas.openxmlformats.org/officeDocument/2006/relationships/image" Target="../media/image1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14.jpeg"/><Relationship Id="rId5" Type="http://schemas.openxmlformats.org/officeDocument/2006/relationships/image" Target="../media/image13.png"/><Relationship Id="rId15" Type="http://schemas.openxmlformats.org/officeDocument/2006/relationships/diagramColors" Target="../diagrams/colors2.xml"/><Relationship Id="rId10" Type="http://schemas.microsoft.com/office/2007/relationships/diagramDrawing" Target="../diagrams/drawing1.xml"/><Relationship Id="rId4" Type="http://schemas.openxmlformats.org/officeDocument/2006/relationships/image" Target="../media/image12.jpeg"/><Relationship Id="rId9" Type="http://schemas.openxmlformats.org/officeDocument/2006/relationships/diagramColors" Target="../diagrams/colors1.xml"/><Relationship Id="rId1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97371" y="4968459"/>
            <a:ext cx="2234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Город Екатеринбург</a:t>
            </a:r>
            <a:endParaRPr lang="ru-RU" sz="1600" b="1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25 октября 2018 </a:t>
            </a:r>
            <a:r>
              <a:rPr lang="ru-RU" sz="1600" b="1" dirty="0">
                <a:solidFill>
                  <a:srgbClr val="002060"/>
                </a:solidFill>
              </a:rPr>
              <a:t>год</a:t>
            </a:r>
          </a:p>
        </p:txBody>
      </p:sp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971878" y="1483698"/>
            <a:ext cx="8385749" cy="1640951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Об итогах реализации проекта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«Уральская инженерная школа»                                            в 2015–2018 годах и планах на 2019 год</a:t>
            </a:r>
            <a:endParaRPr lang="ru-RU" sz="3200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7035" y="3491538"/>
            <a:ext cx="7641824" cy="11310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Первый заместитель Министра</a:t>
            </a:r>
          </a:p>
          <a:p>
            <a:pPr algn="r">
              <a:spcAft>
                <a:spcPts val="600"/>
              </a:spcAft>
            </a:pP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общего и профессионального образования Свердловской области</a:t>
            </a:r>
          </a:p>
          <a:p>
            <a:pPr algn="r"/>
            <a:r>
              <a:rPr lang="ru-RU" sz="2400" b="1" u="sng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Нина Викторовна Журавлева</a:t>
            </a:r>
            <a:endParaRPr lang="ru-RU" sz="2400" b="1" u="sng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577250" y="251609"/>
            <a:ext cx="655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002060"/>
                </a:solidFill>
              </a:rPr>
              <a:t>Правительство Свердловской области </a:t>
            </a:r>
          </a:p>
          <a:p>
            <a:pPr algn="ctr" eaLnBrk="1" hangingPunct="1">
              <a:defRPr/>
            </a:pPr>
            <a:r>
              <a:rPr lang="ru-RU" sz="1600" b="1" dirty="0">
                <a:solidFill>
                  <a:srgbClr val="002060"/>
                </a:solidFill>
              </a:rPr>
              <a:t>Министерство общего и профессионального образования Свердловской области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effectLst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5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3059" y="313593"/>
            <a:ext cx="531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Дополнительное образование /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Некоммерческие организации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8" name="AutoShape 2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" name="Выноска со стрелкой влево 43"/>
          <p:cNvSpPr/>
          <p:nvPr/>
        </p:nvSpPr>
        <p:spPr>
          <a:xfrm>
            <a:off x="4136729" y="1564769"/>
            <a:ext cx="5404199" cy="1384385"/>
          </a:xfrm>
          <a:prstGeom prst="leftArrowCallout">
            <a:avLst>
              <a:gd name="adj1" fmla="val 23926"/>
              <a:gd name="adj2" fmla="val 38002"/>
              <a:gd name="adj3" fmla="val 39086"/>
              <a:gd name="adj4" fmla="val 84093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финансовая поддержка некоммерческих </a:t>
            </a:r>
            <a:r>
              <a:rPr lang="ru-RU" sz="1800" b="1" i="1" dirty="0">
                <a:solidFill>
                  <a:schemeClr val="bg1"/>
                </a:solidFill>
                <a:ea typeface="Times New Roman" panose="02020603050405020304" pitchFamily="18" charset="0"/>
              </a:rPr>
              <a:t>организаций, реализующих </a:t>
            </a:r>
            <a:r>
              <a:rPr lang="ru-RU" sz="1800" b="1" i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образовательные программы</a:t>
            </a:r>
          </a:p>
          <a:p>
            <a:pPr algn="ctr"/>
            <a:r>
              <a:rPr lang="ru-RU" sz="1800" b="1" i="1" dirty="0" smtClean="0">
                <a:solidFill>
                  <a:schemeClr val="bg1"/>
                </a:solidFill>
              </a:rPr>
              <a:t>технической направленности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64052" y="1591957"/>
            <a:ext cx="3457212" cy="65784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/>
              <a:t>«Технический университет УГМК»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43919" y="2319897"/>
            <a:ext cx="3457212" cy="65784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/>
              <a:t>«ЛингваНова»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64052" y="3043333"/>
            <a:ext cx="3457212" cy="65784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/>
              <a:t>«Центр подготовки персонала «Евраз-Урал»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64052" y="3783369"/>
            <a:ext cx="3457212" cy="65784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/>
              <a:t>Центр экстремальных видов спорта»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64052" y="4511309"/>
            <a:ext cx="3457212" cy="65784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/>
              <a:t>«ЛингваМаксима»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559726" y="1121358"/>
            <a:ext cx="18666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2017-2018 гг.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049667" y="3083563"/>
            <a:ext cx="5578322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 ПОКАЗАТЕЛЬ:</a:t>
            </a:r>
          </a:p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Увеличение</a:t>
            </a: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числа детей, охваченных обучением по </a:t>
            </a:r>
          </a:p>
          <a:p>
            <a:pPr algn="ctr"/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образовательным программам технической направленности,</a:t>
            </a:r>
          </a:p>
          <a:p>
            <a:pPr algn="ctr"/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организациях 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5764877" y="4112290"/>
            <a:ext cx="334154" cy="2418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7620589" y="4119820"/>
            <a:ext cx="266712" cy="2598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>
            <a:off x="4625722" y="4421390"/>
            <a:ext cx="1373258" cy="119346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65 </a:t>
            </a:r>
            <a:r>
              <a:rPr lang="ru-RU" sz="2000" dirty="0" smtClean="0">
                <a:solidFill>
                  <a:srgbClr val="002060"/>
                </a:solidFill>
              </a:rPr>
              <a:t>067 детей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7458635" y="4401569"/>
            <a:ext cx="1547282" cy="123311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>
                <a:solidFill>
                  <a:schemeClr val="bg1"/>
                </a:solidFill>
              </a:rPr>
              <a:t>152 475 </a:t>
            </a:r>
            <a:r>
              <a:rPr lang="ru-RU" sz="2000" b="1" u="sng" dirty="0" smtClean="0">
                <a:solidFill>
                  <a:schemeClr val="bg1"/>
                </a:solidFill>
              </a:rPr>
              <a:t>детей</a:t>
            </a:r>
            <a:endParaRPr lang="ru-RU" sz="2000" b="1" u="sng" dirty="0">
              <a:solidFill>
                <a:schemeClr val="bg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856243" y="4738263"/>
            <a:ext cx="8870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</a:t>
            </a:r>
            <a:endParaRPr lang="ru-RU" sz="2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9005917" y="4707486"/>
            <a:ext cx="947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412674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авая фигурная скобка 13"/>
          <p:cNvSpPr/>
          <p:nvPr/>
        </p:nvSpPr>
        <p:spPr>
          <a:xfrm rot="5400000">
            <a:off x="4805118" y="-1747695"/>
            <a:ext cx="686991" cy="861772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88229" y="130629"/>
            <a:ext cx="60151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Общее образование /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Обеспечение условий реализации программ </a:t>
            </a:r>
            <a:r>
              <a:rPr lang="ru-RU" sz="1600" b="1" dirty="0" err="1" smtClean="0">
                <a:solidFill>
                  <a:srgbClr val="002060"/>
                </a:solidFill>
              </a:rPr>
              <a:t>естественно-научного</a:t>
            </a:r>
            <a:r>
              <a:rPr lang="ru-RU" sz="1600" b="1" dirty="0" smtClean="0">
                <a:solidFill>
                  <a:srgbClr val="002060"/>
                </a:solidFill>
              </a:rPr>
              <a:t> цикла и </a:t>
            </a:r>
            <a:r>
              <a:rPr lang="ru-RU" sz="1600" b="1" dirty="0" err="1" smtClean="0">
                <a:solidFill>
                  <a:srgbClr val="002060"/>
                </a:solidFill>
              </a:rPr>
              <a:t>профориентационной</a:t>
            </a:r>
            <a:r>
              <a:rPr lang="ru-RU" sz="1600" b="1" dirty="0" smtClean="0">
                <a:solidFill>
                  <a:srgbClr val="002060"/>
                </a:solidFill>
              </a:rPr>
              <a:t> работы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8" name="AutoShape 2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38192" y="3873706"/>
            <a:ext cx="21609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2015-2018 гг.</a:t>
            </a:r>
            <a:endParaRPr lang="ru-RU" sz="28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11679" y="1458284"/>
            <a:ext cx="2680271" cy="943134"/>
          </a:xfrm>
          <a:prstGeom prst="roundRect">
            <a:avLst/>
          </a:prstGeom>
          <a:solidFill>
            <a:srgbClr val="DEEA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39 школ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- модернизация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кабинетов технологии 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612776" y="1460217"/>
            <a:ext cx="3021106" cy="941201"/>
          </a:xfrm>
          <a:prstGeom prst="roundRect">
            <a:avLst/>
          </a:prstGeom>
          <a:solidFill>
            <a:srgbClr val="EA81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44 школы – модернизация</a:t>
            </a:r>
          </a:p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77 кабинетов естественно-научного цикла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283898" y="1451651"/>
            <a:ext cx="2460328" cy="9497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46 школ - создание кабинетов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</a:rPr>
              <a:t>3Д-моделирования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91207" y="2667883"/>
            <a:ext cx="2339380" cy="13376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/>
              <a:t>! ЕЖЕГОДНО заявки </a:t>
            </a:r>
          </a:p>
          <a:p>
            <a:pPr algn="ctr"/>
            <a:r>
              <a:rPr lang="ru-RU" sz="1800" dirty="0" smtClean="0"/>
              <a:t>от 40 и более </a:t>
            </a:r>
            <a:r>
              <a:rPr lang="ru-RU" sz="1800" dirty="0"/>
              <a:t>муниципальных </a:t>
            </a:r>
            <a:r>
              <a:rPr lang="ru-RU" sz="1800" dirty="0" smtClean="0"/>
              <a:t>образований</a:t>
            </a:r>
            <a:endParaRPr lang="ru-RU" sz="1800" dirty="0"/>
          </a:p>
        </p:txBody>
      </p:sp>
      <p:sp>
        <p:nvSpPr>
          <p:cNvPr id="15" name="Овал 14"/>
          <p:cNvSpPr/>
          <p:nvPr/>
        </p:nvSpPr>
        <p:spPr>
          <a:xfrm>
            <a:off x="3187270" y="2884200"/>
            <a:ext cx="4056290" cy="96245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29 муниципальных образований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2" y="2735042"/>
            <a:ext cx="1387775" cy="2080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50" y="4513183"/>
            <a:ext cx="1706831" cy="113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27" y="3407960"/>
            <a:ext cx="1170896" cy="208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36" y="4513183"/>
            <a:ext cx="1703855" cy="112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606" y="4160864"/>
            <a:ext cx="1554136" cy="155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28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88229" y="130629"/>
            <a:ext cx="60151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Общее образование /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Обеспечение условий реализации программ </a:t>
            </a:r>
            <a:r>
              <a:rPr lang="ru-RU" sz="1600" b="1" dirty="0" err="1" smtClean="0">
                <a:solidFill>
                  <a:srgbClr val="002060"/>
                </a:solidFill>
              </a:rPr>
              <a:t>естественно-научного</a:t>
            </a:r>
            <a:r>
              <a:rPr lang="ru-RU" sz="1600" b="1" dirty="0" smtClean="0">
                <a:solidFill>
                  <a:srgbClr val="002060"/>
                </a:solidFill>
              </a:rPr>
              <a:t> цикла и </a:t>
            </a:r>
            <a:r>
              <a:rPr lang="ru-RU" sz="1600" b="1" dirty="0" err="1" smtClean="0">
                <a:solidFill>
                  <a:srgbClr val="002060"/>
                </a:solidFill>
              </a:rPr>
              <a:t>профориентационной</a:t>
            </a:r>
            <a:r>
              <a:rPr lang="ru-RU" sz="1600" b="1" dirty="0" smtClean="0">
                <a:solidFill>
                  <a:srgbClr val="002060"/>
                </a:solidFill>
              </a:rPr>
              <a:t> работы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8" name="AutoShape 2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2775" y="1492559"/>
            <a:ext cx="3609731" cy="1262112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школы – участники проекта «Уральская инженерная школа»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209901" y="1467731"/>
            <a:ext cx="3718528" cy="121744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более 85 предприятий Свердловской области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9" y="3536266"/>
            <a:ext cx="2730123" cy="1815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877" y="2829913"/>
            <a:ext cx="3061884" cy="2296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40" y="3004993"/>
            <a:ext cx="2716842" cy="1806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590" y="2829913"/>
            <a:ext cx="2031126" cy="2708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Овал 21"/>
          <p:cNvSpPr/>
          <p:nvPr/>
        </p:nvSpPr>
        <p:spPr>
          <a:xfrm>
            <a:off x="3824511" y="1591058"/>
            <a:ext cx="2628874" cy="114658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взаимодействие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8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ºÐ°ÑÑÐ¸Ð½ÐºÐ° ÑÐµÑÐµÐ²Ð¾Ðµ Ð²Ð·Ð°Ð¸Ð¼Ð¾Ð´ÐµÐ¹ÑÑÐ²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85" y="2341422"/>
            <a:ext cx="2065796" cy="154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88229" y="130629"/>
            <a:ext cx="60151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Общее образование /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Обеспечение условий реализации программ </a:t>
            </a:r>
            <a:r>
              <a:rPr lang="ru-RU" sz="1600" b="1" dirty="0" err="1" smtClean="0">
                <a:solidFill>
                  <a:srgbClr val="002060"/>
                </a:solidFill>
              </a:rPr>
              <a:t>естественно-научного</a:t>
            </a:r>
            <a:r>
              <a:rPr lang="ru-RU" sz="1600" b="1" dirty="0" smtClean="0">
                <a:solidFill>
                  <a:srgbClr val="002060"/>
                </a:solidFill>
              </a:rPr>
              <a:t> цикла и </a:t>
            </a:r>
            <a:r>
              <a:rPr lang="ru-RU" sz="1600" b="1" dirty="0" err="1" smtClean="0">
                <a:solidFill>
                  <a:srgbClr val="002060"/>
                </a:solidFill>
              </a:rPr>
              <a:t>профориентационной</a:t>
            </a:r>
            <a:r>
              <a:rPr lang="ru-RU" sz="1600" b="1" dirty="0" smtClean="0">
                <a:solidFill>
                  <a:srgbClr val="002060"/>
                </a:solidFill>
              </a:rPr>
              <a:t> работы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8" name="AutoShape 2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4176" y="1354317"/>
            <a:ext cx="2460328" cy="98710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школы – участники проекта «Уральская инженерная школа»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048732" y="3394771"/>
            <a:ext cx="2525235" cy="1315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более 80 иных школ Свердловской области</a:t>
            </a:r>
          </a:p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(≈ 2000 школьников)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Выноска 2 13"/>
          <p:cNvSpPr/>
          <p:nvPr/>
        </p:nvSpPr>
        <p:spPr>
          <a:xfrm>
            <a:off x="351692" y="4372954"/>
            <a:ext cx="2125297" cy="674914"/>
          </a:xfrm>
          <a:prstGeom prst="borderCallout2">
            <a:avLst>
              <a:gd name="adj1" fmla="val -9144"/>
              <a:gd name="adj2" fmla="val 46502"/>
              <a:gd name="adj3" fmla="val -75557"/>
              <a:gd name="adj4" fmla="val 20030"/>
              <a:gd name="adj5" fmla="val -158467"/>
              <a:gd name="adj6" fmla="val 84938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формы сетевого взаимодействия</a:t>
            </a:r>
            <a:endParaRPr lang="ru-RU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76340" y="1287946"/>
            <a:ext cx="3627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 Результат: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73075" y="2211276"/>
            <a:ext cx="3833611" cy="1200329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800" b="1" dirty="0" smtClean="0">
                <a:solidFill>
                  <a:schemeClr val="tx2"/>
                </a:solidFill>
              </a:rPr>
              <a:t>-  увеличение  числа учащихся, выбравших для сдачи ГИА предметы естественно-научного цикла</a:t>
            </a:r>
            <a:endParaRPr lang="ru-RU" sz="1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91887" y="3596271"/>
            <a:ext cx="4114799" cy="1477328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r"/>
            <a:r>
              <a:rPr lang="ru-RU" sz="1800" b="1" dirty="0" smtClean="0">
                <a:solidFill>
                  <a:schemeClr val="tx2"/>
                </a:solidFill>
              </a:rPr>
              <a:t>-  увеличение числа учащихся - участников олимпиад по </a:t>
            </a:r>
            <a:r>
              <a:rPr lang="ru-RU" sz="1800" b="1" dirty="0" err="1" smtClean="0">
                <a:solidFill>
                  <a:schemeClr val="tx2"/>
                </a:solidFill>
              </a:rPr>
              <a:t>естественно-научным</a:t>
            </a:r>
            <a:r>
              <a:rPr lang="ru-RU" sz="1800" b="1" dirty="0" smtClean="0">
                <a:solidFill>
                  <a:schemeClr val="tx2"/>
                </a:solidFill>
              </a:rPr>
              <a:t> дисциплинам, конкурсов технического творчества и 3Д-моделирования</a:t>
            </a:r>
            <a:endParaRPr lang="ru-RU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30" name="Picture 6" descr="ÐÐ°ÑÑÐ¸Ð½ÐºÐ¸ Ð¿Ð¾ Ð·Ð°Ð¿ÑÐ¾ÑÑ ÐºÐ°ÑÑÐ¸Ð½ÐºÐ° Ð£ÑÐ°Ð»ÑÑÐºÐ°Ñ Ð¸Ð½Ð¶ÐµÐ½ÐµÑÐ½Ð°Ñ ÑÐºÐ¾Ð»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106" y="1606123"/>
            <a:ext cx="1107337" cy="110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28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42">
            <a:off x="7577400" y="3199810"/>
            <a:ext cx="2163044" cy="1439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6"/>
          <a:stretch/>
        </p:blipFill>
        <p:spPr>
          <a:xfrm rot="288718">
            <a:off x="2479484" y="3626814"/>
            <a:ext cx="1895278" cy="19358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068">
            <a:off x="4090523" y="3346972"/>
            <a:ext cx="2264325" cy="1508961"/>
          </a:xfrm>
          <a:prstGeom prst="rect">
            <a:avLst/>
          </a:prstGeom>
        </p:spPr>
      </p:pic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88229" y="338138"/>
            <a:ext cx="60151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Дошкольное образование </a:t>
            </a:r>
            <a:endParaRPr lang="ru-RU" sz="1600" b="1" dirty="0" smtClean="0">
              <a:solidFill>
                <a:srgbClr val="00206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8" name="AutoShape 2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19309" y="1175913"/>
            <a:ext cx="21609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2015-2018 гг.</a:t>
            </a:r>
            <a:endParaRPr lang="ru-RU" sz="28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354392" y="1820581"/>
            <a:ext cx="2471506" cy="1773863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62 детских сада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(более 6 тыс. </a:t>
            </a:r>
            <a:r>
              <a:rPr lang="ru-RU" sz="2000" dirty="0">
                <a:solidFill>
                  <a:schemeClr val="bg1"/>
                </a:solidFill>
              </a:rPr>
              <a:t>детей</a:t>
            </a:r>
            <a:r>
              <a:rPr lang="ru-RU" sz="2000" dirty="0" smtClean="0">
                <a:solidFill>
                  <a:schemeClr val="bg1"/>
                </a:solidFill>
              </a:rPr>
              <a:t>)</a:t>
            </a:r>
            <a:endParaRPr lang="ru-RU" sz="1800" b="1" dirty="0" smtClean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56213" y="1175913"/>
            <a:ext cx="6479225" cy="19063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созданы условия для развития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дошкольников первоначальных навыков конструирования, робототехники, проведения с дошкольниками естественно-научных наблюдений и экспериментов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110">
            <a:off x="257336" y="3806621"/>
            <a:ext cx="2263985" cy="17404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56" y="4017742"/>
            <a:ext cx="2335467" cy="155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4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16" y="3324672"/>
            <a:ext cx="2051729" cy="1367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88229" y="405605"/>
            <a:ext cx="60151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Среднее профессиональное образование</a:t>
            </a:r>
            <a:endParaRPr lang="ru-RU" sz="1600" b="1" dirty="0" smtClean="0">
              <a:solidFill>
                <a:srgbClr val="00206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8" name="AutoShape 2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3322"/>
            <a:ext cx="2051729" cy="1368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55575" y="1187438"/>
            <a:ext cx="52591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Свердловская область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5-ке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субъектов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РФ -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лидеров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движения</a:t>
            </a:r>
            <a:r>
              <a:rPr lang="ru-RU" sz="2000" dirty="0">
                <a:solidFill>
                  <a:schemeClr val="tx2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</a:rPr>
              <a:t>WorldSkills</a:t>
            </a:r>
            <a:r>
              <a:rPr lang="ru-RU" sz="2000" dirty="0">
                <a:solidFill>
                  <a:schemeClr val="tx2"/>
                </a:solidFill>
              </a:rPr>
              <a:t> </a:t>
            </a:r>
            <a:endParaRPr lang="ru-RU" sz="2000" dirty="0" smtClean="0">
              <a:solidFill>
                <a:schemeClr val="tx2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(из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69 субъектов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РФ)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76" y="4328193"/>
            <a:ext cx="2051729" cy="1367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5259132" y="1227868"/>
            <a:ext cx="4782510" cy="8240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</a:rPr>
              <a:t>15 </a:t>
            </a:r>
            <a:r>
              <a:rPr lang="ru-RU" sz="1800" b="1" dirty="0">
                <a:solidFill>
                  <a:schemeClr val="tx2"/>
                </a:solidFill>
              </a:rPr>
              <a:t>аккредитованных </a:t>
            </a:r>
            <a:r>
              <a:rPr lang="ru-RU" sz="1800" b="1" dirty="0" smtClean="0">
                <a:solidFill>
                  <a:schemeClr val="tx2"/>
                </a:solidFill>
              </a:rPr>
              <a:t>специализированных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</a:rPr>
              <a:t> </a:t>
            </a:r>
            <a:r>
              <a:rPr lang="ru-RU" sz="1800" b="1" dirty="0">
                <a:solidFill>
                  <a:schemeClr val="tx2"/>
                </a:solidFill>
              </a:rPr>
              <a:t>центров компетенций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01983" y="2119707"/>
            <a:ext cx="5100835" cy="16033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</a:rPr>
              <a:t>апробация </a:t>
            </a:r>
            <a:r>
              <a:rPr lang="ru-RU" sz="1800" b="1" dirty="0">
                <a:solidFill>
                  <a:schemeClr val="tx2"/>
                </a:solidFill>
              </a:rPr>
              <a:t>нового вида аттестации обучающихся по программам СПО – демонстрационного </a:t>
            </a:r>
            <a:r>
              <a:rPr lang="ru-RU" sz="1800" b="1" dirty="0" smtClean="0">
                <a:solidFill>
                  <a:schemeClr val="tx2"/>
                </a:solidFill>
              </a:rPr>
              <a:t>экзамена </a:t>
            </a:r>
          </a:p>
          <a:p>
            <a:pPr algn="ctr"/>
            <a:r>
              <a:rPr lang="ru-RU" sz="1800" b="1" dirty="0" smtClean="0">
                <a:solidFill>
                  <a:schemeClr val="tx2"/>
                </a:solidFill>
              </a:rPr>
              <a:t>! 2018 г. – экзамен проведен </a:t>
            </a:r>
            <a:endParaRPr lang="ru-RU" sz="18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1800" b="1" smtClean="0">
                <a:solidFill>
                  <a:schemeClr val="tx2"/>
                </a:solidFill>
              </a:rPr>
              <a:t>в </a:t>
            </a:r>
            <a:r>
              <a:rPr lang="ru-RU" sz="1800" b="1" dirty="0">
                <a:solidFill>
                  <a:schemeClr val="tx2"/>
                </a:solidFill>
              </a:rPr>
              <a:t>19 образовательных </a:t>
            </a:r>
            <a:r>
              <a:rPr lang="ru-RU" sz="1800" b="1" smtClean="0">
                <a:solidFill>
                  <a:schemeClr val="tx2"/>
                </a:solidFill>
              </a:rPr>
              <a:t>учреждениях </a:t>
            </a:r>
            <a:endParaRPr lang="ru-RU" sz="1800" b="1" smtClean="0">
              <a:solidFill>
                <a:schemeClr val="tx2"/>
              </a:solidFill>
            </a:endParaRPr>
          </a:p>
          <a:p>
            <a:pPr algn="ctr"/>
            <a:r>
              <a:rPr lang="ru-RU" sz="1800" b="1" smtClean="0">
                <a:solidFill>
                  <a:schemeClr val="tx2"/>
                </a:solidFill>
              </a:rPr>
              <a:t>по </a:t>
            </a:r>
            <a:r>
              <a:rPr lang="ru-RU" sz="1800" b="1" dirty="0">
                <a:solidFill>
                  <a:schemeClr val="tx2"/>
                </a:solidFill>
              </a:rPr>
              <a:t>33 </a:t>
            </a:r>
            <a:r>
              <a:rPr lang="ru-RU" sz="1800" b="1" dirty="0" smtClean="0">
                <a:solidFill>
                  <a:schemeClr val="tx2"/>
                </a:solidFill>
              </a:rPr>
              <a:t>компетенциям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261902" y="3829058"/>
            <a:ext cx="4782510" cy="8630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</a:rPr>
              <a:t>подготовка </a:t>
            </a:r>
            <a:r>
              <a:rPr lang="ru-RU" sz="1800" b="1" dirty="0">
                <a:solidFill>
                  <a:schemeClr val="tx2"/>
                </a:solidFill>
              </a:rPr>
              <a:t>квалифицированных кадров по </a:t>
            </a:r>
            <a:r>
              <a:rPr lang="ru-RU" sz="1800" b="1" dirty="0" smtClean="0">
                <a:solidFill>
                  <a:schemeClr val="tx2"/>
                </a:solidFill>
              </a:rPr>
              <a:t>профессиям </a:t>
            </a:r>
            <a:r>
              <a:rPr lang="ru-RU" sz="1800" b="1" dirty="0">
                <a:solidFill>
                  <a:schemeClr val="tx2"/>
                </a:solidFill>
              </a:rPr>
              <a:t>и специальностям </a:t>
            </a:r>
            <a:r>
              <a:rPr lang="ru-RU" sz="1800" b="1" dirty="0" smtClean="0">
                <a:solidFill>
                  <a:schemeClr val="tx2"/>
                </a:solidFill>
              </a:rPr>
              <a:t>ТОП-50</a:t>
            </a:r>
            <a:endParaRPr lang="ru-RU" sz="1800" b="1" dirty="0">
              <a:solidFill>
                <a:schemeClr val="tx2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788229" y="4771654"/>
            <a:ext cx="4782510" cy="8630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2"/>
                </a:solidFill>
              </a:rPr>
              <a:t>создание </a:t>
            </a:r>
            <a:r>
              <a:rPr lang="ru-RU" sz="1800" b="1" dirty="0">
                <a:solidFill>
                  <a:schemeClr val="tx2"/>
                </a:solidFill>
              </a:rPr>
              <a:t>и </a:t>
            </a:r>
            <a:r>
              <a:rPr lang="ru-RU" sz="1800" b="1" dirty="0" smtClean="0">
                <a:solidFill>
                  <a:schemeClr val="tx2"/>
                </a:solidFill>
              </a:rPr>
              <a:t>развитие Межрегионального </a:t>
            </a:r>
            <a:r>
              <a:rPr lang="ru-RU" sz="1800" b="1" dirty="0">
                <a:solidFill>
                  <a:schemeClr val="tx2"/>
                </a:solidFill>
              </a:rPr>
              <a:t>центра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195056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88229" y="295473"/>
            <a:ext cx="60151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Среднее профессиональное образование</a:t>
            </a:r>
            <a:endParaRPr lang="ru-RU" sz="1600" b="1" dirty="0" smtClean="0">
              <a:solidFill>
                <a:srgbClr val="00206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8" name="AutoShape 2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55211" y="1182642"/>
            <a:ext cx="231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9009" y="1418304"/>
            <a:ext cx="2603079" cy="1888190"/>
          </a:xfrm>
          <a:prstGeom prst="roundRect">
            <a:avLst>
              <a:gd name="adj" fmla="val 2521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47 государственных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профессиональных образовательных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организаций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Свердловской области – реализуют программы СПО по ТОП-50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817813" y="1260721"/>
            <a:ext cx="5436740" cy="2442544"/>
          </a:xfrm>
          <a:prstGeom prst="roundRect">
            <a:avLst>
              <a:gd name="adj" fmla="val 24742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chemeClr val="tx2"/>
                </a:solidFill>
              </a:rPr>
              <a:t>Популярные в 2018 году </a:t>
            </a:r>
          </a:p>
          <a:p>
            <a:pPr algn="ctr"/>
            <a:r>
              <a:rPr lang="ru-RU" sz="1600" b="1" u="sng" dirty="0" smtClean="0">
                <a:solidFill>
                  <a:schemeClr val="tx2"/>
                </a:solidFill>
              </a:rPr>
              <a:t>профессии </a:t>
            </a:r>
            <a:r>
              <a:rPr lang="ru-RU" sz="1600" b="1" u="sng" dirty="0">
                <a:solidFill>
                  <a:schemeClr val="tx2"/>
                </a:solidFill>
              </a:rPr>
              <a:t>и специальности </a:t>
            </a:r>
            <a:r>
              <a:rPr lang="ru-RU" sz="1600" b="1" u="sng" dirty="0" smtClean="0">
                <a:solidFill>
                  <a:schemeClr val="tx2"/>
                </a:solidFill>
              </a:rPr>
              <a:t>СПО: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</a:rPr>
              <a:t>программирование </a:t>
            </a:r>
            <a:r>
              <a:rPr lang="ru-RU" sz="1600" b="1" dirty="0">
                <a:solidFill>
                  <a:schemeClr val="tx2"/>
                </a:solidFill>
              </a:rPr>
              <a:t>в компьютерных </a:t>
            </a:r>
            <a:r>
              <a:rPr lang="ru-RU" sz="1600" b="1" dirty="0" smtClean="0">
                <a:solidFill>
                  <a:schemeClr val="tx2"/>
                </a:solidFill>
              </a:rPr>
              <a:t>сетях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</a:rPr>
              <a:t> обеспечение </a:t>
            </a:r>
            <a:r>
              <a:rPr lang="ru-RU" sz="1600" b="1" dirty="0">
                <a:solidFill>
                  <a:schemeClr val="tx2"/>
                </a:solidFill>
              </a:rPr>
              <a:t>информационной безопасности автоматизированных </a:t>
            </a:r>
            <a:r>
              <a:rPr lang="ru-RU" sz="1600" b="1" dirty="0" smtClean="0">
                <a:solidFill>
                  <a:schemeClr val="tx2"/>
                </a:solidFill>
              </a:rPr>
              <a:t>систем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</a:rPr>
              <a:t> техническая </a:t>
            </a:r>
            <a:r>
              <a:rPr lang="ru-RU" sz="1600" b="1" dirty="0">
                <a:solidFill>
                  <a:schemeClr val="tx2"/>
                </a:solidFill>
              </a:rPr>
              <a:t>эксплуатация и обслуживание роботизированного </a:t>
            </a:r>
            <a:r>
              <a:rPr lang="ru-RU" sz="1600" b="1" dirty="0" smtClean="0">
                <a:solidFill>
                  <a:schemeClr val="tx2"/>
                </a:solidFill>
              </a:rPr>
              <a:t>производства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</a:rPr>
              <a:t>Техническая </a:t>
            </a:r>
            <a:r>
              <a:rPr lang="ru-RU" sz="1600" b="1" dirty="0">
                <a:solidFill>
                  <a:schemeClr val="tx2"/>
                </a:solidFill>
              </a:rPr>
              <a:t>эксплуатация подвижного состава железных </a:t>
            </a:r>
            <a:r>
              <a:rPr lang="ru-RU" sz="1600" b="1" dirty="0" smtClean="0">
                <a:solidFill>
                  <a:schemeClr val="tx2"/>
                </a:solidFill>
              </a:rPr>
              <a:t>дорог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/>
                </a:solidFill>
              </a:rPr>
              <a:t>Аддитивные технологии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52594" y="1531402"/>
            <a:ext cx="279540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Конкурс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1 место –</a:t>
            </a:r>
          </a:p>
          <a:p>
            <a:pPr algn="ctr"/>
            <a:r>
              <a:rPr lang="ru-RU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от </a:t>
            </a:r>
            <a:r>
              <a:rPr lang="ru-RU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2,6 </a:t>
            </a:r>
            <a:r>
              <a:rPr lang="ru-RU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 </a:t>
            </a:r>
          </a:p>
          <a:p>
            <a:pPr algn="ctr"/>
            <a:r>
              <a:rPr lang="ru-RU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3,5 человек</a:t>
            </a:r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615" y="3570769"/>
            <a:ext cx="2325618" cy="162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5754" y="3903035"/>
            <a:ext cx="2102350" cy="135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67525" y="3886530"/>
            <a:ext cx="2417539" cy="1365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485" y="3678950"/>
            <a:ext cx="1710880" cy="1520782"/>
          </a:xfrm>
          <a:prstGeom prst="rect">
            <a:avLst/>
          </a:prstGeom>
        </p:spPr>
      </p:pic>
      <p:pic>
        <p:nvPicPr>
          <p:cNvPr id="30" name="Picture 40" descr="http://armagrand.ru/ufiles/truba/pervour.gif"/>
          <p:cNvPicPr>
            <a:picLocks noChangeAspect="1" noChangeArrowheads="1"/>
          </p:cNvPicPr>
          <p:nvPr/>
        </p:nvPicPr>
        <p:blipFill>
          <a:blip r:embed="rId8"/>
          <a:srcRect t="9091"/>
          <a:stretch>
            <a:fillRect/>
          </a:stretch>
        </p:blipFill>
        <p:spPr bwMode="auto">
          <a:xfrm>
            <a:off x="8137009" y="4704780"/>
            <a:ext cx="1009047" cy="912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-1522468" y="5374552"/>
            <a:ext cx="938821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</a:rPr>
              <a:t>Подготовка кадров </a:t>
            </a:r>
            <a:r>
              <a:rPr lang="ru-RU" sz="1600" b="1" dirty="0" smtClean="0">
                <a:solidFill>
                  <a:schemeClr val="tx2"/>
                </a:solidFill>
              </a:rPr>
              <a:t>в </a:t>
            </a:r>
            <a:r>
              <a:rPr lang="ru-RU" sz="1600" b="1" dirty="0">
                <a:solidFill>
                  <a:schemeClr val="tx2"/>
                </a:solidFill>
              </a:rPr>
              <a:t>рамках совместных проектов с работодателями</a:t>
            </a:r>
            <a:endParaRPr lang="ru-RU" sz="1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9" name="Picture 14" descr="http://www.metaprom.ru/foto_news/1372950378foto1_big.jpg"/>
          <p:cNvPicPr>
            <a:picLocks noChangeAspect="1" noChangeArrowheads="1"/>
          </p:cNvPicPr>
          <p:nvPr/>
        </p:nvPicPr>
        <p:blipFill>
          <a:blip r:embed="rId9" cstate="print"/>
          <a:srcRect l="25000" r="22826"/>
          <a:stretch>
            <a:fillRect/>
          </a:stretch>
        </p:blipFill>
        <p:spPr bwMode="auto">
          <a:xfrm>
            <a:off x="8867333" y="4001300"/>
            <a:ext cx="794237" cy="826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9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88229" y="133736"/>
            <a:ext cx="60151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Среднее профессиональное образование /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Межрегиональный центр компетенций</a:t>
            </a:r>
            <a:endParaRPr lang="ru-RU" sz="1600" b="1" dirty="0" smtClean="0">
              <a:solidFill>
                <a:srgbClr val="00206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8" name="AutoShape 2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55211" y="1182642"/>
            <a:ext cx="231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1" name="Picture 46" descr="IMG_1063коп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22" y="1265495"/>
            <a:ext cx="1886660" cy="10057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824" y="2321389"/>
            <a:ext cx="9985518" cy="2308324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800" b="1" u="sng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ОСОБЕННОСТИ:</a:t>
            </a:r>
          </a:p>
          <a:p>
            <a:pPr indent="450215" algn="just">
              <a:spcAft>
                <a:spcPts val="0"/>
              </a:spcAft>
            </a:pP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организация 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разработки и экспериментальная апробация программ, модулей, методик и технологий подготовки кадров </a:t>
            </a: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перечню профессий ТОП-50</a:t>
            </a:r>
          </a:p>
          <a:p>
            <a:pPr indent="450215" algn="just">
              <a:spcAft>
                <a:spcPts val="0"/>
              </a:spcAft>
            </a:pP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разработка предложений по актуализации федеральных государственных образовательных стандартов</a:t>
            </a:r>
          </a:p>
          <a:p>
            <a:pPr indent="450215" algn="just">
              <a:spcAft>
                <a:spcPts val="0"/>
              </a:spcAft>
            </a:pP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трансляция 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механизмов лучших практик </a:t>
            </a: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подготовки</a:t>
            </a:r>
            <a:endParaRPr lang="ru-RU" sz="18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повышение 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квалификации руководящих и педагогических работников </a:t>
            </a: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 по 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профессиям </a:t>
            </a: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ТОП-50, компетенциям </a:t>
            </a:r>
            <a:r>
              <a:rPr lang="ru-RU" sz="1800" b="1" dirty="0">
                <a:solidFill>
                  <a:schemeClr val="tx2"/>
                </a:solidFill>
              </a:rPr>
              <a:t>WorldSkills</a:t>
            </a:r>
            <a:endParaRPr lang="ru-RU" sz="1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7" descr="20161214_1600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00" y="1179486"/>
            <a:ext cx="1796000" cy="1198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20161214_1558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03" y="1213923"/>
            <a:ext cx="1622023" cy="1163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7" descr="DSC_40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605" y="1218581"/>
            <a:ext cx="1692336" cy="1175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20161225_1545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897" y="1237250"/>
            <a:ext cx="1609526" cy="1144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505888" y="4702609"/>
            <a:ext cx="3519454" cy="8148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</a:rPr>
              <a:t>подготовка </a:t>
            </a:r>
            <a:r>
              <a:rPr lang="ru-RU" sz="1600" b="1" dirty="0">
                <a:solidFill>
                  <a:srgbClr val="002060"/>
                </a:solidFill>
              </a:rPr>
              <a:t>специалистов  </a:t>
            </a:r>
            <a:r>
              <a:rPr lang="ru-RU" sz="1600" b="1" dirty="0" smtClean="0">
                <a:solidFill>
                  <a:srgbClr val="002060"/>
                </a:solidFill>
              </a:rPr>
              <a:t>                                   по </a:t>
            </a:r>
            <a:r>
              <a:rPr lang="ru-RU" sz="1600" b="1" dirty="0">
                <a:solidFill>
                  <a:srgbClr val="002060"/>
                </a:solidFill>
              </a:rPr>
              <a:t>14 новым программам СПО </a:t>
            </a:r>
            <a:r>
              <a:rPr lang="ru-RU" sz="1600" b="1" dirty="0" smtClean="0">
                <a:solidFill>
                  <a:srgbClr val="002060"/>
                </a:solidFill>
              </a:rPr>
              <a:t>                       и </a:t>
            </a:r>
            <a:r>
              <a:rPr lang="ru-RU" sz="1600" b="1" dirty="0">
                <a:solidFill>
                  <a:srgbClr val="002060"/>
                </a:solidFill>
              </a:rPr>
              <a:t>8 компетенциям WorldSkills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4821" y="4702609"/>
            <a:ext cx="6228030" cy="95734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сетевое взаимодействие </a:t>
            </a:r>
            <a:r>
              <a:rPr lang="ru-RU" sz="1600" b="1" dirty="0" smtClean="0">
                <a:solidFill>
                  <a:srgbClr val="002060"/>
                </a:solidFill>
              </a:rPr>
              <a:t>с более </a:t>
            </a:r>
            <a:r>
              <a:rPr lang="ru-RU" sz="1600" b="1" dirty="0">
                <a:solidFill>
                  <a:srgbClr val="002060"/>
                </a:solidFill>
              </a:rPr>
              <a:t>80 </a:t>
            </a:r>
            <a:r>
              <a:rPr lang="ru-RU" sz="1600" b="1" dirty="0" smtClean="0">
                <a:solidFill>
                  <a:srgbClr val="002060"/>
                </a:solidFill>
              </a:rPr>
              <a:t>колледжами </a:t>
            </a:r>
            <a:r>
              <a:rPr lang="ru-RU" sz="1600" b="1" dirty="0">
                <a:solidFill>
                  <a:srgbClr val="002060"/>
                </a:solidFill>
              </a:rPr>
              <a:t>и </a:t>
            </a:r>
            <a:r>
              <a:rPr lang="ru-RU" sz="1600" b="1" dirty="0" smtClean="0">
                <a:solidFill>
                  <a:srgbClr val="002060"/>
                </a:solidFill>
              </a:rPr>
              <a:t>техникумами, 6 организациями </a:t>
            </a:r>
            <a:r>
              <a:rPr lang="ru-RU" sz="1600" b="1" dirty="0">
                <a:solidFill>
                  <a:srgbClr val="002060"/>
                </a:solidFill>
              </a:rPr>
              <a:t>высшего образования,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14 школами </a:t>
            </a:r>
            <a:r>
              <a:rPr lang="ru-RU" sz="1600" b="1" dirty="0">
                <a:solidFill>
                  <a:srgbClr val="002060"/>
                </a:solidFill>
              </a:rPr>
              <a:t>и 14 </a:t>
            </a:r>
            <a:r>
              <a:rPr lang="ru-RU" sz="1600" b="1" dirty="0" smtClean="0">
                <a:solidFill>
                  <a:srgbClr val="002060"/>
                </a:solidFill>
              </a:rPr>
              <a:t>предприятиями </a:t>
            </a:r>
            <a:r>
              <a:rPr lang="ru-RU" sz="1600" b="1" dirty="0">
                <a:solidFill>
                  <a:srgbClr val="002060"/>
                </a:solidFill>
              </a:rPr>
              <a:t>оборонно-промышленного комплекса</a:t>
            </a:r>
          </a:p>
        </p:txBody>
      </p:sp>
    </p:spTree>
    <p:extLst>
      <p:ext uri="{BB962C8B-B14F-4D97-AF65-F5344CB8AC3E}">
        <p14:creationId xmlns:p14="http://schemas.microsoft.com/office/powerpoint/2010/main" val="276318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22188" y="279431"/>
            <a:ext cx="60151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600" b="1" dirty="0" smtClean="0">
                <a:solidFill>
                  <a:srgbClr val="002060"/>
                </a:solidFill>
              </a:rPr>
              <a:t>Задачи на перспективу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8" name="AutoShape 2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-169511" y="1249058"/>
            <a:ext cx="4949727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 проекта </a:t>
            </a:r>
          </a:p>
          <a:p>
            <a:pPr algn="ctr"/>
            <a:r>
              <a:rPr lang="ru-RU" sz="2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«Уральская инженерная школа»</a:t>
            </a:r>
            <a:endParaRPr lang="ru-RU" sz="2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люс 22"/>
          <p:cNvSpPr/>
          <p:nvPr/>
        </p:nvSpPr>
        <p:spPr>
          <a:xfrm>
            <a:off x="1917388" y="2638290"/>
            <a:ext cx="771546" cy="733405"/>
          </a:xfrm>
          <a:prstGeom prst="mathPlu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55575" y="3365150"/>
            <a:ext cx="4340227" cy="224676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 национального проекта «Образование» (в части развития инженерного образования)</a:t>
            </a:r>
            <a:endParaRPr lang="ru-RU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Равно 24"/>
          <p:cNvSpPr/>
          <p:nvPr/>
        </p:nvSpPr>
        <p:spPr>
          <a:xfrm>
            <a:off x="3927373" y="2701247"/>
            <a:ext cx="1136858" cy="630865"/>
          </a:xfrm>
          <a:prstGeom prst="mathEqual">
            <a:avLst>
              <a:gd name="adj1" fmla="val 25767"/>
              <a:gd name="adj2" fmla="val 9513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96753" y="1181732"/>
            <a:ext cx="4742333" cy="41549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синхронизация целей и задач национального проекта «Образования» и проекта «Уральская инженерная школа</a:t>
            </a:r>
            <a:r>
              <a:rPr lang="ru-RU" sz="2400" b="1" dirty="0" smtClean="0"/>
              <a:t>»</a:t>
            </a:r>
          </a:p>
          <a:p>
            <a:pPr algn="ctr"/>
            <a:endParaRPr lang="ru-RU" sz="2400" b="1" i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2400" b="1" i="1" u="sng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качества инженерно-технического образования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подготовки высококвалифицированных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кадров в Свердловской области</a:t>
            </a:r>
            <a:endParaRPr lang="ru-RU" sz="2000" b="1" dirty="0"/>
          </a:p>
        </p:txBody>
      </p:sp>
      <p:sp>
        <p:nvSpPr>
          <p:cNvPr id="2" name="Выноска со стрелкой вниз 1"/>
          <p:cNvSpPr/>
          <p:nvPr/>
        </p:nvSpPr>
        <p:spPr>
          <a:xfrm>
            <a:off x="6993432" y="2836348"/>
            <a:ext cx="1339460" cy="54612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4199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9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8" name="AutoShape 2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60375" y="1866903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44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3059" y="172977"/>
            <a:ext cx="5310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Проект «Уральская инженерная </a:t>
            </a:r>
            <a:r>
              <a:rPr lang="ru-RU" sz="2000" b="1" dirty="0">
                <a:solidFill>
                  <a:srgbClr val="002060"/>
                </a:solidFill>
              </a:rPr>
              <a:t>школа</a:t>
            </a:r>
            <a:r>
              <a:rPr lang="ru-RU" sz="2000" b="1" dirty="0" smtClean="0">
                <a:solidFill>
                  <a:srgbClr val="002060"/>
                </a:solidFill>
              </a:rPr>
              <a:t>»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на 2015-2034 годы</a:t>
            </a:r>
            <a:endParaRPr lang="ru-RU" sz="2000" b="1" dirty="0">
              <a:solidFill>
                <a:srgbClr val="00206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181587" y="1258600"/>
            <a:ext cx="4141364" cy="101959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ЗАДАЧИ проекта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«Уральская </a:t>
            </a:r>
            <a:r>
              <a:rPr lang="ru-RU" sz="2000" b="1" dirty="0">
                <a:solidFill>
                  <a:schemeClr val="bg1"/>
                </a:solidFill>
              </a:rPr>
              <a:t>инженерная школа»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(Указ Губернатора Свердловской области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от </a:t>
            </a:r>
            <a:r>
              <a:rPr lang="ru-RU" sz="1400" dirty="0">
                <a:solidFill>
                  <a:schemeClr val="bg1"/>
                </a:solidFill>
              </a:rPr>
              <a:t>06.10.2014 № 453-УГ):</a:t>
            </a:r>
          </a:p>
          <a:p>
            <a:pPr algn="ctr"/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4428566" y="1706696"/>
            <a:ext cx="1296584" cy="355185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725149" y="1212139"/>
            <a:ext cx="4164623" cy="2149715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ДОЛГОСРОЧНЫЕ ЦЕЛЕВЫЕ ОРИЕНТИРЫ</a:t>
            </a:r>
          </a:p>
          <a:p>
            <a:pPr algn="ctr"/>
            <a:r>
              <a:rPr lang="ru-RU" sz="1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Стратегии </a:t>
            </a:r>
            <a:r>
              <a:rPr lang="ru-RU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социально-экономического развития Свердловской области </a:t>
            </a:r>
            <a:endParaRPr lang="ru-RU" sz="16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1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 2016-2030 годы</a:t>
            </a:r>
          </a:p>
          <a:p>
            <a:pPr algn="ctr"/>
            <a:r>
              <a:rPr lang="ru-RU" sz="1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(Закон Свердловской области </a:t>
            </a:r>
          </a:p>
          <a:p>
            <a:pPr algn="ctr"/>
            <a:r>
              <a:rPr lang="ru-RU" sz="1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от 21.12.2015 № 151-ОЗ)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1587" y="2419990"/>
            <a:ext cx="4141364" cy="1173690"/>
          </a:xfrm>
          <a:prstGeom prst="roundRect">
            <a:avLst/>
          </a:prstGeom>
          <a:solidFill>
            <a:srgbClr val="7CAF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• формирование </a:t>
            </a:r>
            <a:r>
              <a:rPr lang="ru-RU" sz="1400" b="1" dirty="0">
                <a:solidFill>
                  <a:schemeClr val="tx1"/>
                </a:solidFill>
              </a:rPr>
              <a:t>условий для поступления молодых рабочих и инженерных кадров на промышленные предприятия Свердловской области и максимально полной реализации творческого потенциала молодых специалистов</a:t>
            </a:r>
          </a:p>
          <a:p>
            <a:pPr algn="ctr"/>
            <a:endParaRPr lang="ru-RU" sz="1300" b="1" dirty="0" smtClean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1587" y="4706288"/>
            <a:ext cx="4141364" cy="9189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</a:rPr>
              <a:t>• </a:t>
            </a:r>
            <a:r>
              <a:rPr lang="ru-RU" sz="1400" b="1" dirty="0">
                <a:solidFill>
                  <a:schemeClr val="tx1"/>
                </a:solidFill>
              </a:rPr>
              <a:t>формирование у обучающихся осознанного стремления к получению образования по инженерным специальностям и рабочим профессиям технического профиля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1587" y="3694779"/>
            <a:ext cx="4141364" cy="910410"/>
          </a:xfrm>
          <a:prstGeom prst="roundRect">
            <a:avLst/>
          </a:prstGeom>
          <a:solidFill>
            <a:srgbClr val="A3C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</a:rPr>
              <a:t>• </a:t>
            </a:r>
            <a:r>
              <a:rPr lang="ru-RU" sz="1400" b="1" dirty="0">
                <a:solidFill>
                  <a:schemeClr val="tx1"/>
                </a:solidFill>
              </a:rPr>
              <a:t>создание условий для получения обучающимися качественного образования по рабочим профессиям технического профиля и инженерным специальностям</a:t>
            </a:r>
          </a:p>
        </p:txBody>
      </p:sp>
      <p:sp>
        <p:nvSpPr>
          <p:cNvPr id="16" name="Правая фигурная скобка 15"/>
          <p:cNvSpPr/>
          <p:nvPr/>
        </p:nvSpPr>
        <p:spPr>
          <a:xfrm>
            <a:off x="4476399" y="2832847"/>
            <a:ext cx="140425" cy="2606507"/>
          </a:xfrm>
          <a:prstGeom prst="rightBrac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732766" y="3361854"/>
            <a:ext cx="4162672" cy="226336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u="sng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Times New Roman" panose="02020603050405020304" pitchFamily="18" charset="0"/>
            </a:endParaRPr>
          </a:p>
          <a:p>
            <a:pPr algn="ctr"/>
            <a:endParaRPr lang="ru-RU" sz="1600" b="1" u="sng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Times New Roman" panose="02020603050405020304" pitchFamily="18" charset="0"/>
            </a:endParaRPr>
          </a:p>
          <a:p>
            <a:pPr algn="ctr"/>
            <a:r>
              <a:rPr lang="ru-RU" sz="1600" b="1" u="sng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МЕРОПРИЯТИЯ:</a:t>
            </a:r>
          </a:p>
          <a:p>
            <a:pPr marL="171450" indent="-171450" algn="ctr">
              <a:buFontTx/>
              <a:buChar char="-"/>
            </a:pPr>
            <a:r>
              <a:rPr lang="ru-RU" sz="1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комплексная программа Свердловской </a:t>
            </a:r>
            <a:r>
              <a:rPr lang="ru-RU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области                    «Уральская инженерная школа» на 2016–2020 </a:t>
            </a:r>
            <a:r>
              <a:rPr lang="ru-RU" sz="1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годы</a:t>
            </a:r>
          </a:p>
          <a:p>
            <a:pPr marL="171450" indent="-171450" algn="ctr">
              <a:buFontTx/>
              <a:buChar char="-"/>
            </a:pPr>
            <a:r>
              <a:rPr lang="ru-RU" sz="1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6 государственных программ Свердловской области</a:t>
            </a:r>
          </a:p>
          <a:p>
            <a:pPr marL="171450" indent="-171450" algn="ctr">
              <a:buFontTx/>
              <a:buChar char="-"/>
            </a:pPr>
            <a:endParaRPr lang="ru-RU" sz="1600" b="1" u="sng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Times New Roman" panose="02020603050405020304" pitchFamily="18" charset="0"/>
            </a:endParaRPr>
          </a:p>
          <a:p>
            <a:pPr algn="ctr"/>
            <a:endParaRPr lang="ru-RU" sz="1600" b="1" u="sng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cs typeface="Times New Roman" panose="02020603050405020304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4798569" y="3977426"/>
            <a:ext cx="911102" cy="34511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65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3059" y="313593"/>
            <a:ext cx="5310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Финансирование и направления реализации проекта «Уральская инженерная </a:t>
            </a:r>
            <a:r>
              <a:rPr lang="ru-RU" sz="2000" b="1" dirty="0">
                <a:solidFill>
                  <a:srgbClr val="002060"/>
                </a:solidFill>
              </a:rPr>
              <a:t>школа</a:t>
            </a:r>
            <a:r>
              <a:rPr lang="ru-RU" sz="2000" b="1" dirty="0" smtClean="0">
                <a:solidFill>
                  <a:srgbClr val="002060"/>
                </a:solidFill>
              </a:rPr>
              <a:t>» 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036758395"/>
              </p:ext>
            </p:extLst>
          </p:nvPr>
        </p:nvGraphicFramePr>
        <p:xfrm>
          <a:off x="-135758" y="1191500"/>
          <a:ext cx="5926550" cy="2925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авая фигурная скобка 10"/>
          <p:cNvSpPr/>
          <p:nvPr/>
        </p:nvSpPr>
        <p:spPr>
          <a:xfrm rot="5400000">
            <a:off x="3697673" y="2818871"/>
            <a:ext cx="344930" cy="283591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623596" y="4382256"/>
            <a:ext cx="22913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более 1,9 млрд. </a:t>
            </a:r>
            <a:r>
              <a:rPr lang="ru-RU" sz="1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рублей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847454" y="4720810"/>
            <a:ext cx="39286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(66 % средств   →  создание </a:t>
            </a:r>
          </a:p>
          <a:p>
            <a:pPr algn="ctr"/>
            <a:r>
              <a:rPr lang="ru-RU" sz="1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Межрегионального центра компетенций)</a:t>
            </a:r>
            <a:endParaRPr lang="ru-RU" sz="1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089704" y="2243548"/>
            <a:ext cx="1616442" cy="1548804"/>
            <a:chOff x="3209515" y="941319"/>
            <a:chExt cx="1471227" cy="127901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3209515" y="941319"/>
              <a:ext cx="1471227" cy="127901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3271951" y="1003755"/>
              <a:ext cx="1346355" cy="11541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180" tIns="43180" rIns="43180" bIns="4318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dirty="0" smtClean="0"/>
                <a:t>Уральская инженерная школа</a:t>
              </a:r>
              <a:endParaRPr lang="ru-RU" sz="1700" b="1" kern="1200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8088093" y="4011115"/>
            <a:ext cx="1830511" cy="1122992"/>
            <a:chOff x="34352" y="856824"/>
            <a:chExt cx="2854831" cy="152828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34352" y="856824"/>
              <a:ext cx="2854831" cy="1528286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08957" y="931429"/>
              <a:ext cx="2705621" cy="137907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180" tIns="43180" rIns="43180" bIns="4318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/>
                <a:t>дополнительное образование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812336" y="447517"/>
            <a:ext cx="6205632" cy="1710573"/>
            <a:chOff x="5026300" y="988322"/>
            <a:chExt cx="7622190" cy="234124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9995686" y="2171136"/>
              <a:ext cx="2652804" cy="1158434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u-RU" sz="1600" b="1" dirty="0"/>
                <a:t>дошкольное </a:t>
              </a:r>
              <a:r>
                <a:rPr lang="en-US" sz="1600" b="1" dirty="0" smtClean="0"/>
                <a:t>                         </a:t>
              </a:r>
              <a:r>
                <a:rPr lang="ru-RU" sz="1600" b="1" dirty="0" smtClean="0"/>
                <a:t>и </a:t>
              </a:r>
              <a:r>
                <a:rPr lang="ru-RU" sz="1600" b="1" dirty="0"/>
                <a:t>общее образование</a:t>
              </a:r>
            </a:p>
          </p:txBody>
        </p:sp>
        <p:sp>
          <p:nvSpPr>
            <p:cNvPr id="33" name="Скругленный прямоугольник 4"/>
            <p:cNvSpPr/>
            <p:nvPr/>
          </p:nvSpPr>
          <p:spPr>
            <a:xfrm>
              <a:off x="5026300" y="988322"/>
              <a:ext cx="3329920" cy="127088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180" tIns="43180" rIns="43180" bIns="4318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991128" y="2515288"/>
            <a:ext cx="2026840" cy="1122993"/>
            <a:chOff x="1641199" y="2466802"/>
            <a:chExt cx="4562090" cy="170110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1641199" y="2466802"/>
              <a:ext cx="4562090" cy="170110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/>
                <a:t>профессиональное образование, переподготовка кадров</a:t>
              </a:r>
            </a:p>
          </p:txBody>
        </p:sp>
        <p:sp>
          <p:nvSpPr>
            <p:cNvPr id="36" name="Скругленный прямоугольник 4"/>
            <p:cNvSpPr/>
            <p:nvPr/>
          </p:nvSpPr>
          <p:spPr>
            <a:xfrm>
              <a:off x="1724240" y="2622461"/>
              <a:ext cx="4396008" cy="15350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180" tIns="43180" rIns="43180" bIns="4318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b="0" i="1" kern="1200" dirty="0"/>
            </a:p>
          </p:txBody>
        </p:sp>
      </p:grp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7632734" y="3716747"/>
            <a:ext cx="455359" cy="7057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endCxn id="32" idx="1"/>
          </p:cNvCxnSpPr>
          <p:nvPr/>
        </p:nvCxnSpPr>
        <p:spPr>
          <a:xfrm flipV="1">
            <a:off x="7482295" y="1734900"/>
            <a:ext cx="375884" cy="4987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26" idx="3"/>
          </p:cNvCxnSpPr>
          <p:nvPr/>
        </p:nvCxnSpPr>
        <p:spPr>
          <a:xfrm>
            <a:off x="7706146" y="3017950"/>
            <a:ext cx="28498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59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9553" y="1902910"/>
            <a:ext cx="2133600" cy="371564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82259" y="173428"/>
            <a:ext cx="5310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Национальные цели </a:t>
            </a:r>
            <a:r>
              <a:rPr lang="ru-RU" sz="2000" b="1" dirty="0">
                <a:solidFill>
                  <a:srgbClr val="002060"/>
                </a:solidFill>
              </a:rPr>
              <a:t>развития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российского образования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2" name="Блок-схема: подготовка 1"/>
          <p:cNvSpPr/>
          <p:nvPr/>
        </p:nvSpPr>
        <p:spPr>
          <a:xfrm>
            <a:off x="4619281" y="3253860"/>
            <a:ext cx="2696277" cy="1066510"/>
          </a:xfrm>
          <a:prstGeom prst="flowChartPreparati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Федеральный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проект </a:t>
            </a:r>
            <a:r>
              <a:rPr lang="ru-RU" b="1" dirty="0" smtClean="0">
                <a:solidFill>
                  <a:schemeClr val="tx1"/>
                </a:solidFill>
              </a:rPr>
              <a:t>«Современная школа»</a:t>
            </a:r>
          </a:p>
        </p:txBody>
      </p:sp>
      <p:sp>
        <p:nvSpPr>
          <p:cNvPr id="37" name="Блок-схема: подготовка 36"/>
          <p:cNvSpPr/>
          <p:nvPr/>
        </p:nvSpPr>
        <p:spPr>
          <a:xfrm>
            <a:off x="4789387" y="4475935"/>
            <a:ext cx="2526171" cy="1142622"/>
          </a:xfrm>
          <a:prstGeom prst="flowChartPreparatio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Федеральный проект </a:t>
            </a:r>
            <a:r>
              <a:rPr lang="ru-RU" b="1" dirty="0" smtClean="0">
                <a:solidFill>
                  <a:schemeClr val="tx1"/>
                </a:solidFill>
              </a:rPr>
              <a:t>«Успех каждого ребенка»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8" name="Блок-схема: подготовка 37"/>
          <p:cNvSpPr/>
          <p:nvPr/>
        </p:nvSpPr>
        <p:spPr>
          <a:xfrm>
            <a:off x="7473842" y="4475935"/>
            <a:ext cx="2645430" cy="1142621"/>
          </a:xfrm>
          <a:prstGeom prst="flowChartPreparati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Федеральный проект </a:t>
            </a:r>
            <a:r>
              <a:rPr lang="ru-RU" b="1" dirty="0" smtClean="0">
                <a:solidFill>
                  <a:schemeClr val="tx1"/>
                </a:solidFill>
              </a:rPr>
              <a:t>«Цифровая образовательная среда»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0" name="Блок-схема: подготовка 39"/>
          <p:cNvSpPr/>
          <p:nvPr/>
        </p:nvSpPr>
        <p:spPr>
          <a:xfrm>
            <a:off x="7433114" y="3253860"/>
            <a:ext cx="2686158" cy="1088167"/>
          </a:xfrm>
          <a:prstGeom prst="flowChartPreparation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Федеральный проект </a:t>
            </a:r>
            <a:r>
              <a:rPr lang="ru-RU" b="1" dirty="0" smtClean="0">
                <a:solidFill>
                  <a:schemeClr val="tx1"/>
                </a:solidFill>
              </a:rPr>
              <a:t>«Молодые профессионалы»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667053" y="2058992"/>
            <a:ext cx="3548295" cy="1081304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Национальный проект «Образование»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1691" y="1257934"/>
            <a:ext cx="9451731" cy="64497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Указ Президента Российской Федерации от 07.05.2018 № 204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419700" y="2169204"/>
            <a:ext cx="3673784" cy="1371632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обеспечение 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глобальной конкурентоспособности российского образования, вхождение Российской Федерации в 10 ведущих стран мира по качеству общего образования </a:t>
            </a:r>
          </a:p>
        </p:txBody>
      </p:sp>
      <p:sp>
        <p:nvSpPr>
          <p:cNvPr id="45" name="Блок-схема: альтернативный процесс 44"/>
          <p:cNvSpPr/>
          <p:nvPr/>
        </p:nvSpPr>
        <p:spPr>
          <a:xfrm>
            <a:off x="405284" y="3787114"/>
            <a:ext cx="3673785" cy="1618603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воспитание гармонично развитий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социально ответственной личности на основе духовно-нравственных ценностей народов Российской Федерации, исторических </a:t>
            </a:r>
            <a:r>
              <a:rPr lang="en-US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национально-культурных традиций</a:t>
            </a:r>
          </a:p>
        </p:txBody>
      </p:sp>
    </p:spTree>
    <p:extLst>
      <p:ext uri="{BB962C8B-B14F-4D97-AF65-F5344CB8AC3E}">
        <p14:creationId xmlns:p14="http://schemas.microsoft.com/office/powerpoint/2010/main" val="34057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ºÐ°ÑÑÐ¸Ð½ÐºÐ° Ð¿Ð°Ð·Ð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3505">
            <a:off x="3648027" y="1844155"/>
            <a:ext cx="2935926" cy="220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верх 16"/>
          <p:cNvSpPr/>
          <p:nvPr/>
        </p:nvSpPr>
        <p:spPr>
          <a:xfrm rot="16200000">
            <a:off x="6136329" y="2127237"/>
            <a:ext cx="434304" cy="623053"/>
          </a:xfrm>
          <a:prstGeom prst="upArrow">
            <a:avLst/>
          </a:prstGeom>
          <a:solidFill>
            <a:srgbClr val="00A9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rot="5400000">
            <a:off x="3708857" y="2135331"/>
            <a:ext cx="434304" cy="623053"/>
          </a:xfrm>
          <a:prstGeom prst="upArrow">
            <a:avLst/>
          </a:prstGeom>
          <a:solidFill>
            <a:srgbClr val="2C72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>
            <a:off x="5319570" y="3852776"/>
            <a:ext cx="434304" cy="623053"/>
          </a:xfrm>
          <a:prstGeom prst="upArrow">
            <a:avLst/>
          </a:prstGeom>
          <a:solidFill>
            <a:srgbClr val="F7D16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релка вверх 1"/>
          <p:cNvSpPr/>
          <p:nvPr/>
        </p:nvSpPr>
        <p:spPr>
          <a:xfrm>
            <a:off x="4283826" y="3829345"/>
            <a:ext cx="434304" cy="623053"/>
          </a:xfrm>
          <a:prstGeom prst="upArrow">
            <a:avLst/>
          </a:prstGeom>
          <a:solidFill>
            <a:srgbClr val="F7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3059" y="163437"/>
            <a:ext cx="5310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Проект «Уральская инженерная школа» / </a:t>
            </a:r>
            <a:r>
              <a:rPr lang="ru-RU" sz="2000" b="1" u="sng" dirty="0" smtClean="0">
                <a:solidFill>
                  <a:srgbClr val="002060"/>
                </a:solidFill>
              </a:rPr>
              <a:t>Система дополнительного образования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52019" y="2214192"/>
            <a:ext cx="2895599" cy="11607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7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Некоммерческие организации</a:t>
            </a:r>
            <a:endParaRPr lang="ru-RU" sz="17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76881" y="4479781"/>
            <a:ext cx="3956765" cy="7634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Детские технопарки «</a:t>
            </a:r>
            <a:r>
              <a:rPr lang="ru-RU" sz="1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Кванториум</a:t>
            </a:r>
            <a:r>
              <a:rPr lang="ru-RU" sz="1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»</a:t>
            </a:r>
            <a:endParaRPr lang="ru-RU" sz="1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82133" y="1213175"/>
            <a:ext cx="6589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формирование инженерного мышления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35988" y="4456350"/>
            <a:ext cx="3779552" cy="795846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Загородный центр «</a:t>
            </a:r>
            <a:r>
              <a:rPr lang="ru-RU" sz="1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Таватуй</a:t>
            </a:r>
            <a:r>
              <a:rPr lang="ru-RU" sz="1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91510" y="2184263"/>
            <a:ext cx="2922973" cy="1160787"/>
          </a:xfrm>
          <a:prstGeom prst="rect">
            <a:avLst/>
          </a:prstGeom>
          <a:solidFill>
            <a:srgbClr val="2C72A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7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Сеть базовых площадок </a:t>
            </a:r>
          </a:p>
          <a:p>
            <a:pPr algn="ctr"/>
            <a:r>
              <a:rPr lang="ru-RU" sz="17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ГАНОУ СО «Дворец молодежи»</a:t>
            </a:r>
            <a:endParaRPr lang="ru-RU" sz="17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7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3059" y="190986"/>
            <a:ext cx="531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Дополнительное образование /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Базовые площадки ГАНОУ СО «Дворец молодежи»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1211" y="1232243"/>
            <a:ext cx="4993018" cy="558003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800" b="1" dirty="0">
                <a:solidFill>
                  <a:schemeClr val="bg1"/>
                </a:solidFill>
              </a:rPr>
              <a:t>«Робототехника и инновационное техническое творчество</a:t>
            </a:r>
            <a:r>
              <a:rPr lang="ru-RU" sz="1800" b="1" dirty="0" smtClean="0">
                <a:solidFill>
                  <a:schemeClr val="bg1"/>
                </a:solidFill>
              </a:rPr>
              <a:t>»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1610" y="1895321"/>
            <a:ext cx="4993018" cy="52146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«</a:t>
            </a:r>
            <a:r>
              <a:rPr lang="ru-RU" sz="1800" b="1" dirty="0" err="1">
                <a:solidFill>
                  <a:schemeClr val="bg1"/>
                </a:solidFill>
              </a:rPr>
              <a:t>Профориентационная</a:t>
            </a:r>
            <a:r>
              <a:rPr lang="ru-RU" sz="1800" b="1" dirty="0">
                <a:solidFill>
                  <a:schemeClr val="bg1"/>
                </a:solidFill>
              </a:rPr>
              <a:t> деятельность </a:t>
            </a:r>
            <a:r>
              <a:rPr lang="en-US" sz="1800" b="1" dirty="0" smtClean="0">
                <a:solidFill>
                  <a:schemeClr val="bg1"/>
                </a:solidFill>
              </a:rPr>
              <a:t>                              </a:t>
            </a:r>
            <a:r>
              <a:rPr lang="ru-RU" sz="1800" b="1" dirty="0" smtClean="0">
                <a:solidFill>
                  <a:schemeClr val="bg1"/>
                </a:solidFill>
              </a:rPr>
              <a:t>и </a:t>
            </a:r>
            <a:r>
              <a:rPr lang="ru-RU" sz="1800" b="1" dirty="0">
                <a:solidFill>
                  <a:schemeClr val="bg1"/>
                </a:solidFill>
              </a:rPr>
              <a:t>техническое творчество»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1610" y="2518722"/>
            <a:ext cx="4993018" cy="89683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800" b="1" dirty="0">
                <a:solidFill>
                  <a:schemeClr val="bg1"/>
                </a:solidFill>
              </a:rPr>
              <a:t>«</a:t>
            </a:r>
            <a:r>
              <a:rPr lang="ru-RU" sz="1800" b="1" dirty="0" err="1">
                <a:solidFill>
                  <a:schemeClr val="bg1"/>
                </a:solidFill>
              </a:rPr>
              <a:t>Профориентационная</a:t>
            </a:r>
            <a:r>
              <a:rPr lang="ru-RU" sz="1800" b="1" dirty="0">
                <a:solidFill>
                  <a:schemeClr val="bg1"/>
                </a:solidFill>
              </a:rPr>
              <a:t> деятельность, естественнонаучное образование </a:t>
            </a:r>
            <a:r>
              <a:rPr lang="en-US" sz="1800" b="1" dirty="0" smtClean="0">
                <a:solidFill>
                  <a:schemeClr val="bg1"/>
                </a:solidFill>
              </a:rPr>
              <a:t>                                   </a:t>
            </a:r>
            <a:r>
              <a:rPr lang="ru-RU" sz="1800" b="1" dirty="0" smtClean="0">
                <a:solidFill>
                  <a:schemeClr val="bg1"/>
                </a:solidFill>
              </a:rPr>
              <a:t>и </a:t>
            </a:r>
            <a:r>
              <a:rPr lang="ru-RU" sz="1800" b="1" dirty="0">
                <a:solidFill>
                  <a:schemeClr val="bg1"/>
                </a:solidFill>
              </a:rPr>
              <a:t>техническое творчество»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63662" y="1363054"/>
            <a:ext cx="927557" cy="28071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30 ед.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499556" y="2643410"/>
            <a:ext cx="927557" cy="28071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20 ед.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99556" y="2024629"/>
            <a:ext cx="927557" cy="28071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10 ед.</a:t>
            </a: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6551530" y="1382030"/>
            <a:ext cx="171039" cy="147760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46986" y="1232244"/>
            <a:ext cx="2799241" cy="153785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chemeClr val="bg1"/>
                </a:solidFill>
              </a:rPr>
              <a:t>60 БАЗОВЫХ ПЛОЩАДОК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ГАНОУ СО «Дворец молодежи»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в 53 муниципальных образованиях Свердловской области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4" name="Выноска со стрелкой вверх 33"/>
          <p:cNvSpPr/>
          <p:nvPr/>
        </p:nvSpPr>
        <p:spPr>
          <a:xfrm>
            <a:off x="6748781" y="2865561"/>
            <a:ext cx="3139710" cy="2606289"/>
          </a:xfrm>
          <a:prstGeom prst="upArrowCallout">
            <a:avLst>
              <a:gd name="adj1" fmla="val 21382"/>
              <a:gd name="adj2" fmla="val 19573"/>
              <a:gd name="adj3" fmla="val 19934"/>
              <a:gd name="adj4" fmla="val 74023"/>
            </a:avLst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u="sng" dirty="0" smtClean="0">
                <a:solidFill>
                  <a:schemeClr val="bg1"/>
                </a:solidFill>
              </a:rPr>
              <a:t>15 930 детей</a:t>
            </a:r>
            <a:r>
              <a:rPr lang="ru-RU" sz="1600" b="1" dirty="0" smtClean="0">
                <a:solidFill>
                  <a:schemeClr val="bg1"/>
                </a:solidFill>
              </a:rPr>
              <a:t>, из них: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*</a:t>
            </a:r>
            <a:r>
              <a:rPr lang="ru-RU" sz="1600" b="1" dirty="0" smtClean="0">
                <a:solidFill>
                  <a:schemeClr val="bg1"/>
                </a:solidFill>
              </a:rPr>
              <a:t>1520 детей </a:t>
            </a:r>
            <a:r>
              <a:rPr lang="ru-RU" sz="1600" dirty="0" smtClean="0">
                <a:solidFill>
                  <a:schemeClr val="bg1"/>
                </a:solidFill>
              </a:rPr>
              <a:t>- обучение по программ естественно-научной направленности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*14410 детей </a:t>
            </a:r>
            <a:r>
              <a:rPr lang="ru-RU" sz="1600" dirty="0" smtClean="0">
                <a:solidFill>
                  <a:schemeClr val="bg1"/>
                </a:solidFill>
              </a:rPr>
              <a:t>- обучение по программам технической направленности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37" name="Рисунок 36" descr="C:\Users\Konina\Desktop\БУКЛЕТ-МЕДИАЦЕНТРУ-2018\фото для буклета-2018\Новая папка\Биохимия - наука о тайнах жизни.._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848">
            <a:off x="-53929" y="3733009"/>
            <a:ext cx="2414290" cy="1421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 descr="C:\Users\Konina\Desktop\БУКЛЕТ-МЕДИАЦЕНТРУ-2018\фото для буклета-2018\Новая папка\IMG_20181010_1534054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9552">
            <a:off x="4528154" y="3369787"/>
            <a:ext cx="1737877" cy="2192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 descr="C:\Users\Konina\Desktop\БУКЛЕТ-МЕДИАЦЕНТРУ-2018\фото для буклета-2018\Новая папка\IMG_040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7173" r="48993" b="29196"/>
          <a:stretch/>
        </p:blipFill>
        <p:spPr bwMode="auto">
          <a:xfrm>
            <a:off x="2471233" y="3625204"/>
            <a:ext cx="1755138" cy="1846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899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3059" y="128478"/>
            <a:ext cx="531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Дополнительное образование /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Базовые площадки ГАНОУ СО «Дворец молодежи»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4"/>
          <a:srcRect l="4834" t="2782" r="31734" b="14013"/>
          <a:stretch/>
        </p:blipFill>
        <p:spPr>
          <a:xfrm>
            <a:off x="0" y="1273692"/>
            <a:ext cx="5518768" cy="43382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-22590" y="1387026"/>
            <a:ext cx="1870044" cy="21378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6418 детей -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победители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конкурсов и соревнований различного уровня   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5630742" y="1845018"/>
            <a:ext cx="1100517" cy="46286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982270" y="1387026"/>
            <a:ext cx="2999336" cy="131266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С 2019 года: развитие содержания деятельности базовых площадок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8154710" y="2865409"/>
            <a:ext cx="477430" cy="9144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00166" y="3951986"/>
            <a:ext cx="3803257" cy="112479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последовательный перевод базовых площадок </a:t>
            </a:r>
          </a:p>
          <a:p>
            <a:pPr algn="ctr"/>
            <a:r>
              <a:rPr lang="ru-RU" sz="2000" dirty="0" smtClean="0"/>
              <a:t>в </a:t>
            </a:r>
            <a:r>
              <a:rPr lang="ru-RU" sz="2400" dirty="0" smtClean="0"/>
              <a:t>мини-кванты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2849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3059" y="313593"/>
            <a:ext cx="531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Дополнительное образование /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Загородный центр «</a:t>
            </a:r>
            <a:r>
              <a:rPr lang="ru-RU" sz="1600" b="1" dirty="0" err="1" smtClean="0">
                <a:solidFill>
                  <a:srgbClr val="002060"/>
                </a:solidFill>
              </a:rPr>
              <a:t>Таватуй</a:t>
            </a:r>
            <a:r>
              <a:rPr lang="ru-RU" sz="1600" b="1" dirty="0" smtClean="0">
                <a:solidFill>
                  <a:srgbClr val="002060"/>
                </a:solidFill>
              </a:rPr>
              <a:t>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07" y="3305895"/>
            <a:ext cx="2728096" cy="1818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639" y="1592588"/>
            <a:ext cx="2794365" cy="1863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23" y="3398963"/>
            <a:ext cx="2567781" cy="171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Волна 17"/>
          <p:cNvSpPr/>
          <p:nvPr/>
        </p:nvSpPr>
        <p:spPr>
          <a:xfrm>
            <a:off x="351691" y="1273692"/>
            <a:ext cx="4713368" cy="3836190"/>
          </a:xfrm>
          <a:prstGeom prst="wav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/>
              <a:t>* 9 лабораторий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400" dirty="0" smtClean="0"/>
          </a:p>
          <a:p>
            <a:r>
              <a:rPr lang="ru-RU" sz="1800" dirty="0" smtClean="0"/>
              <a:t>*1200 школьников – участники мероприятий в ЗЦ «</a:t>
            </a:r>
            <a:r>
              <a:rPr lang="ru-RU" sz="1800" dirty="0" err="1" smtClean="0"/>
              <a:t>Таватуй</a:t>
            </a:r>
            <a:r>
              <a:rPr lang="ru-RU" sz="1800" dirty="0" smtClean="0"/>
              <a:t>» </a:t>
            </a:r>
          </a:p>
          <a:p>
            <a:endParaRPr lang="ru-RU" sz="400" dirty="0" smtClean="0"/>
          </a:p>
          <a:p>
            <a:r>
              <a:rPr lang="ru-RU" sz="1800" dirty="0" smtClean="0"/>
              <a:t>*проведение Уральских проектных смен </a:t>
            </a:r>
            <a:r>
              <a:rPr lang="ru-RU" sz="1600" dirty="0" smtClean="0"/>
              <a:t>(</a:t>
            </a:r>
            <a:r>
              <a:rPr lang="ru-RU" sz="1600" dirty="0"/>
              <a:t>совместно </a:t>
            </a:r>
            <a:r>
              <a:rPr lang="ru-RU" sz="1600" dirty="0" smtClean="0"/>
              <a:t>с ФГАУО </a:t>
            </a:r>
            <a:r>
              <a:rPr lang="ru-RU" sz="1600" dirty="0"/>
              <a:t>ВО «Уральский федеральный </a:t>
            </a:r>
            <a:r>
              <a:rPr lang="ru-RU" sz="1600" dirty="0" smtClean="0"/>
              <a:t>университет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им. Первого Президента России Б.Н. Ельцина</a:t>
            </a:r>
            <a:r>
              <a:rPr lang="ru-RU" sz="1600" dirty="0" smtClean="0"/>
              <a:t>»)</a:t>
            </a:r>
          </a:p>
        </p:txBody>
      </p:sp>
      <p:sp>
        <p:nvSpPr>
          <p:cNvPr id="19" name="Прямоугольник 18"/>
          <p:cNvSpPr/>
          <p:nvPr/>
        </p:nvSpPr>
        <p:spPr>
          <a:xfrm flipH="1">
            <a:off x="0" y="1596403"/>
            <a:ext cx="240903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u="sng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2018 год</a:t>
            </a:r>
            <a:endParaRPr lang="ru-RU" sz="2000" b="1" u="sng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06" y="1592588"/>
            <a:ext cx="2695392" cy="180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56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www.bestiary.us/files/images/sverdlovskobl-ge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9766" y="280989"/>
            <a:ext cx="1131094" cy="8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6" descr="http://www.simbolarium.ru/greif/abb-arm/400/s/svrd-2005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9" r="47250" b="90550"/>
          <a:stretch>
            <a:fillRect/>
          </a:stretch>
        </p:blipFill>
        <p:spPr bwMode="auto">
          <a:xfrm>
            <a:off x="1847454" y="309563"/>
            <a:ext cx="34528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37938" y="180845"/>
            <a:ext cx="5310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</a:rPr>
              <a:t>Дополнительное образование /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r"/>
            <a:r>
              <a:rPr lang="ru-RU" sz="2000" b="1" dirty="0">
                <a:solidFill>
                  <a:srgbClr val="002060"/>
                </a:solidFill>
              </a:rPr>
              <a:t>«</a:t>
            </a:r>
            <a:r>
              <a:rPr lang="ru-RU" sz="2000" b="1" dirty="0" err="1">
                <a:solidFill>
                  <a:srgbClr val="002060"/>
                </a:solidFill>
              </a:rPr>
              <a:t>Кванториум</a:t>
            </a:r>
            <a:r>
              <a:rPr lang="ru-RU" sz="2000" b="1" dirty="0">
                <a:solidFill>
                  <a:srgbClr val="002060"/>
                </a:solidFill>
              </a:rPr>
              <a:t>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51692" y="1116808"/>
            <a:ext cx="9451731" cy="0"/>
          </a:xfrm>
          <a:prstGeom prst="line">
            <a:avLst/>
          </a:prstGeom>
          <a:ln w="762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Скругленный прямоугольник 4"/>
          <p:cNvSpPr/>
          <p:nvPr/>
        </p:nvSpPr>
        <p:spPr>
          <a:xfrm>
            <a:off x="1993269" y="2076452"/>
            <a:ext cx="2711066" cy="92854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180" tIns="43180" rIns="43180" bIns="4318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 dirty="0">
              <a:solidFill>
                <a:schemeClr val="tx1"/>
              </a:solidFill>
            </a:endParaRPr>
          </a:p>
        </p:txBody>
      </p:sp>
      <p:sp>
        <p:nvSpPr>
          <p:cNvPr id="8" name="AutoShape 2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ÐÐ°ÑÑÐ¸Ð½ÐºÐ¸ Ð¿Ð¾ Ð·Ð°Ð¿ÑÐ¾ÑÑ ÐºÐ°ÑÑÐ¸Ð½ÐºÐ¸ Ð¿ÑÐ¾ ÐºÐ²Ð°Ð½ÑÐ¾ÑÐ¸ÑÐ¼Ñ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Рисунок 24" descr="https://pp.userapi.com/c850032/v850032245/91ac4/YYV5zrXXJB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17" y="3854286"/>
            <a:ext cx="2463438" cy="1677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736" y="1281448"/>
            <a:ext cx="3435230" cy="1923728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2475498" y="1193536"/>
            <a:ext cx="52041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Детские технопарки в Свердловской области</a:t>
            </a:r>
            <a:endParaRPr lang="ru-RU" sz="2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Выноска 1 3"/>
          <p:cNvSpPr/>
          <p:nvPr/>
        </p:nvSpPr>
        <p:spPr>
          <a:xfrm>
            <a:off x="4791931" y="3101952"/>
            <a:ext cx="2435175" cy="321695"/>
          </a:xfrm>
          <a:prstGeom prst="borderCallout1">
            <a:avLst>
              <a:gd name="adj1" fmla="val 53494"/>
              <a:gd name="adj2" fmla="val 310"/>
              <a:gd name="adj3" fmla="val 198888"/>
              <a:gd name="adj4" fmla="val -32075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дети 11-17 </a:t>
            </a:r>
            <a:r>
              <a:rPr lang="ru-RU" sz="2400" dirty="0">
                <a:solidFill>
                  <a:srgbClr val="002060"/>
                </a:solidFill>
              </a:rPr>
              <a:t>лет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97929384"/>
              </p:ext>
            </p:extLst>
          </p:nvPr>
        </p:nvGraphicFramePr>
        <p:xfrm>
          <a:off x="-498165" y="2630228"/>
          <a:ext cx="5083985" cy="3084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Овал 6"/>
          <p:cNvSpPr/>
          <p:nvPr/>
        </p:nvSpPr>
        <p:spPr>
          <a:xfrm>
            <a:off x="990045" y="1464542"/>
            <a:ext cx="2270713" cy="1777596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1800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Кванториум</a:t>
            </a:r>
            <a:r>
              <a:rPr lang="ru-RU" sz="18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Свердловской области» </a:t>
            </a:r>
            <a:endParaRPr lang="en-US" sz="1800" u="sng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18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</a:t>
            </a:r>
            <a:r>
              <a:rPr lang="ru-RU" sz="18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модели «Стандарт</a:t>
            </a:r>
            <a:r>
              <a:rPr lang="ru-RU" sz="18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endParaRPr lang="ru-RU" sz="1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4" name="Picture 10" descr="ÐÐ°ÑÑÐ¸Ð½ÐºÐ¸ Ð¿Ð¾ Ð·Ð°Ð¿ÑÐ¾ÑÑ ÐºÐ°ÑÑÐ¸Ð½ÐºÐ¸ Ð¿ÑÐ¾ ÐºÐ²Ð°Ð½ÑÐ¾ÑÐ¸ÑÐ¼Ñ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286" y="3090922"/>
            <a:ext cx="2544177" cy="1696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08953381"/>
              </p:ext>
            </p:extLst>
          </p:nvPr>
        </p:nvGraphicFramePr>
        <p:xfrm>
          <a:off x="7193120" y="2076452"/>
          <a:ext cx="3173506" cy="2944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4" name="Овал 33"/>
          <p:cNvSpPr/>
          <p:nvPr/>
        </p:nvSpPr>
        <p:spPr>
          <a:xfrm>
            <a:off x="6913207" y="1760662"/>
            <a:ext cx="3095812" cy="85458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>
                <a:solidFill>
                  <a:srgbClr val="002060"/>
                </a:solidFill>
              </a:rPr>
              <a:t>«</a:t>
            </a:r>
            <a:r>
              <a:rPr lang="ru-RU" sz="1600" b="1" u="sng" dirty="0" err="1">
                <a:solidFill>
                  <a:srgbClr val="002060"/>
                </a:solidFill>
              </a:rPr>
              <a:t>Кванториум</a:t>
            </a:r>
            <a:r>
              <a:rPr lang="ru-RU" sz="1600" b="1" u="sng" dirty="0">
                <a:solidFill>
                  <a:srgbClr val="002060"/>
                </a:solidFill>
              </a:rPr>
              <a:t> Р</a:t>
            </a:r>
            <a:r>
              <a:rPr lang="ru-RU" sz="1600" b="1" u="sng" dirty="0" smtClean="0">
                <a:solidFill>
                  <a:srgbClr val="002060"/>
                </a:solidFill>
              </a:rPr>
              <a:t>ЖД</a:t>
            </a:r>
            <a:r>
              <a:rPr lang="ru-RU" sz="1600" b="1" u="sng" dirty="0">
                <a:solidFill>
                  <a:srgbClr val="002060"/>
                </a:solidFill>
              </a:rPr>
              <a:t>» </a:t>
            </a:r>
            <a:endParaRPr lang="en-US" sz="1600" b="1" u="sng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b="1" u="sng" dirty="0" smtClean="0">
                <a:solidFill>
                  <a:srgbClr val="002060"/>
                </a:solidFill>
              </a:rPr>
              <a:t>по </a:t>
            </a:r>
            <a:r>
              <a:rPr lang="ru-RU" sz="1600" b="1" u="sng" dirty="0">
                <a:solidFill>
                  <a:srgbClr val="002060"/>
                </a:solidFill>
              </a:rPr>
              <a:t>модели «Мини</a:t>
            </a:r>
            <a:r>
              <a:rPr lang="ru-RU" sz="1600" b="1" u="sng" dirty="0" smtClean="0">
                <a:solidFill>
                  <a:srgbClr val="002060"/>
                </a:solidFill>
              </a:rPr>
              <a:t>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213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TM02900722[[fn=Совет директоров]]</Template>
  <TotalTime>5272</TotalTime>
  <Words>1083</Words>
  <Application>Microsoft Office PowerPoint</Application>
  <PresentationFormat>Произвольный</PresentationFormat>
  <Paragraphs>199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 2</vt:lpstr>
      <vt:lpstr>HDOfficeLightV0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Вяткин Николай Владимирович</dc:creator>
  <cp:lastModifiedBy>Котова Ирина Алексеевна</cp:lastModifiedBy>
  <cp:revision>243</cp:revision>
  <cp:lastPrinted>2018-10-24T04:59:01Z</cp:lastPrinted>
  <dcterms:created xsi:type="dcterms:W3CDTF">2016-04-21T10:59:21Z</dcterms:created>
  <dcterms:modified xsi:type="dcterms:W3CDTF">2018-10-24T12:08:55Z</dcterms:modified>
</cp:coreProperties>
</file>